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0.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2.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4.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3" r:id="rId3"/>
    <p:sldId id="263" r:id="rId4"/>
    <p:sldId id="279" r:id="rId5"/>
    <p:sldId id="275" r:id="rId6"/>
    <p:sldId id="276" r:id="rId7"/>
    <p:sldId id="277" r:id="rId8"/>
    <p:sldId id="278" r:id="rId9"/>
    <p:sldId id="264" r:id="rId10"/>
    <p:sldId id="295" r:id="rId11"/>
    <p:sldId id="269" r:id="rId12"/>
    <p:sldId id="265" r:id="rId13"/>
    <p:sldId id="270" r:id="rId14"/>
    <p:sldId id="272" r:id="rId15"/>
    <p:sldId id="288" r:id="rId16"/>
    <p:sldId id="289" r:id="rId17"/>
    <p:sldId id="300" r:id="rId18"/>
    <p:sldId id="267" r:id="rId19"/>
    <p:sldId id="273" r:id="rId20"/>
    <p:sldId id="268" r:id="rId21"/>
    <p:sldId id="262" r:id="rId22"/>
    <p:sldId id="274" r:id="rId23"/>
    <p:sldId id="280" r:id="rId24"/>
    <p:sldId id="283" r:id="rId25"/>
    <p:sldId id="281" r:id="rId26"/>
    <p:sldId id="286" r:id="rId27"/>
    <p:sldId id="284" r:id="rId28"/>
    <p:sldId id="282" r:id="rId29"/>
    <p:sldId id="285" r:id="rId30"/>
    <p:sldId id="287" r:id="rId31"/>
    <p:sldId id="290" r:id="rId32"/>
    <p:sldId id="291" r:id="rId33"/>
    <p:sldId id="293" r:id="rId34"/>
    <p:sldId id="299" r:id="rId35"/>
    <p:sldId id="301" r:id="rId36"/>
    <p:sldId id="302" r:id="rId37"/>
    <p:sldId id="298" r:id="rId38"/>
    <p:sldId id="297" r:id="rId39"/>
    <p:sldId id="296" r:id="rId40"/>
    <p:sldId id="294" r:id="rId41"/>
    <p:sldId id="30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AC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MyFiles\spreadsheets\20-yr%20FRS%20IPTF.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oleObject" Target="file:///C:\MyFiles\spreadsheets\20-yr%20muni%20system%20return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MyFiles\spreadsheets\20-yr%20muni%20system%20return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MyFiles\spreadsheets\20-yr%20muni%20system%20funded%20statu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MyFiles\spreadsheets\20-yr%20muni%20system%20Er%20rate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MyFiles\spreadsheets\20-yr%20muni%20system%20Er%20rat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MyFiles\spreadsheets\20-yr%20muni%20system%20Er%20and%20Return%20rate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MyFiles\spreadsheets\20-yr%20FRS%20Admin%20Costs%20and%20Asset%20Value.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file:///C:\MyFiles\spreadsheets\Comparison%20of%20Er%20and%20Ee%20Contributions%20from%202000%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ser>
          <c:idx val="1"/>
          <c:order val="1"/>
          <c:tx>
            <c:strRef>
              <c:f>Sheet1!$A$12</c:f>
              <c:strCache>
                <c:ptCount val="1"/>
                <c:pt idx="0">
                  <c:v>Employee</c:v>
                </c:pt>
              </c:strCache>
            </c:strRef>
          </c:tx>
          <c:spPr>
            <a:ln w="28575" cap="rnd">
              <a:solidFill>
                <a:schemeClr val="accent2"/>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Sheet1!$B$12:$X$12</c:f>
              <c:numCache>
                <c:formatCode>0.00</c:formatCode>
                <c:ptCount val="23"/>
                <c:pt idx="0">
                  <c:v>8</c:v>
                </c:pt>
                <c:pt idx="1">
                  <c:v>8</c:v>
                </c:pt>
                <c:pt idx="2">
                  <c:v>8</c:v>
                </c:pt>
                <c:pt idx="3">
                  <c:v>8</c:v>
                </c:pt>
                <c:pt idx="4">
                  <c:v>8</c:v>
                </c:pt>
                <c:pt idx="5">
                  <c:v>8</c:v>
                </c:pt>
                <c:pt idx="6">
                  <c:v>8</c:v>
                </c:pt>
                <c:pt idx="7">
                  <c:v>8</c:v>
                </c:pt>
                <c:pt idx="8">
                  <c:v>8</c:v>
                </c:pt>
                <c:pt idx="9">
                  <c:v>8</c:v>
                </c:pt>
                <c:pt idx="10">
                  <c:v>8</c:v>
                </c:pt>
                <c:pt idx="11">
                  <c:v>8</c:v>
                </c:pt>
                <c:pt idx="12">
                  <c:v>10</c:v>
                </c:pt>
                <c:pt idx="13">
                  <c:v>10</c:v>
                </c:pt>
                <c:pt idx="14">
                  <c:v>10</c:v>
                </c:pt>
                <c:pt idx="15">
                  <c:v>10</c:v>
                </c:pt>
                <c:pt idx="16">
                  <c:v>10</c:v>
                </c:pt>
                <c:pt idx="17">
                  <c:v>10</c:v>
                </c:pt>
                <c:pt idx="18">
                  <c:v>10</c:v>
                </c:pt>
                <c:pt idx="19">
                  <c:v>10</c:v>
                </c:pt>
                <c:pt idx="20">
                  <c:v>10</c:v>
                </c:pt>
                <c:pt idx="21">
                  <c:v>10</c:v>
                </c:pt>
                <c:pt idx="22">
                  <c:v>10</c:v>
                </c:pt>
              </c:numCache>
            </c:numRef>
          </c:val>
          <c:smooth val="0"/>
          <c:extLst>
            <c:ext xmlns:c16="http://schemas.microsoft.com/office/drawing/2014/chart" uri="{C3380CC4-5D6E-409C-BE32-E72D297353CC}">
              <c16:uniqueId val="{00000001-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IPTF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016D-43A0-9498-3F492656E6E0}"/>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IPTF Recovery Period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016D-43A0-9498-3F492656E6E0}"/>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IPTF Recovery Period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954030925403472E-2"/>
          <c:y val="8.2782196146681433E-2"/>
          <c:w val="0.94650718185019633"/>
          <c:h val="0.86171251860754017"/>
        </c:manualLayout>
      </c:layout>
      <c:lineChart>
        <c:grouping val="standard"/>
        <c:varyColors val="0"/>
        <c:ser>
          <c:idx val="0"/>
          <c:order val="0"/>
          <c:spPr>
            <a:ln w="38100" cap="rnd">
              <a:solidFill>
                <a:schemeClr val="accent1"/>
              </a:solidFill>
              <a:round/>
            </a:ln>
            <a:effectLst/>
          </c:spPr>
          <c:marker>
            <c:symbol val="none"/>
          </c:marker>
          <c:cat>
            <c:numRef>
              <c:f>Sheet1!$D$8:$Y$8</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Sheet1!$D$9:$Y$9</c:f>
              <c:numCache>
                <c:formatCode>0.00</c:formatCode>
                <c:ptCount val="22"/>
                <c:pt idx="0">
                  <c:v>11.71</c:v>
                </c:pt>
                <c:pt idx="1">
                  <c:v>19.87</c:v>
                </c:pt>
                <c:pt idx="2">
                  <c:v>15.12</c:v>
                </c:pt>
                <c:pt idx="3">
                  <c:v>23.7</c:v>
                </c:pt>
                <c:pt idx="4">
                  <c:v>16.52</c:v>
                </c:pt>
                <c:pt idx="5">
                  <c:v>17.100000000000001</c:v>
                </c:pt>
                <c:pt idx="6">
                  <c:v>18.2</c:v>
                </c:pt>
                <c:pt idx="7">
                  <c:v>18.8</c:v>
                </c:pt>
                <c:pt idx="8">
                  <c:v>20.52</c:v>
                </c:pt>
                <c:pt idx="9">
                  <c:v>21.27</c:v>
                </c:pt>
                <c:pt idx="10">
                  <c:v>21.31</c:v>
                </c:pt>
                <c:pt idx="11">
                  <c:v>21.62</c:v>
                </c:pt>
                <c:pt idx="12">
                  <c:v>21.85</c:v>
                </c:pt>
                <c:pt idx="13">
                  <c:v>22.01</c:v>
                </c:pt>
                <c:pt idx="14">
                  <c:v>22.9</c:v>
                </c:pt>
                <c:pt idx="15">
                  <c:v>23.92</c:v>
                </c:pt>
                <c:pt idx="16">
                  <c:v>24.83</c:v>
                </c:pt>
                <c:pt idx="17">
                  <c:v>25.31</c:v>
                </c:pt>
                <c:pt idx="18">
                  <c:v>25.95</c:v>
                </c:pt>
                <c:pt idx="19">
                  <c:v>26.81</c:v>
                </c:pt>
                <c:pt idx="20">
                  <c:v>28.02</c:v>
                </c:pt>
                <c:pt idx="21">
                  <c:v>28.57</c:v>
                </c:pt>
              </c:numCache>
            </c:numRef>
          </c:val>
          <c:smooth val="0"/>
          <c:extLst>
            <c:ext xmlns:c16="http://schemas.microsoft.com/office/drawing/2014/chart" uri="{C3380CC4-5D6E-409C-BE32-E72D297353CC}">
              <c16:uniqueId val="{00000000-A75F-4207-8340-C1F37DD7BB71}"/>
            </c:ext>
          </c:extLst>
        </c:ser>
        <c:dLbls>
          <c:showLegendKey val="0"/>
          <c:showVal val="0"/>
          <c:showCatName val="0"/>
          <c:showSerName val="0"/>
          <c:showPercent val="0"/>
          <c:showBubbleSize val="0"/>
        </c:dLbls>
        <c:smooth val="0"/>
        <c:axId val="454845496"/>
        <c:axId val="454839592"/>
      </c:lineChart>
      <c:catAx>
        <c:axId val="45484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39592"/>
        <c:crosses val="autoZero"/>
        <c:auto val="1"/>
        <c:lblAlgn val="ctr"/>
        <c:lblOffset val="100"/>
        <c:noMultiLvlLbl val="0"/>
      </c:catAx>
      <c:valAx>
        <c:axId val="454839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15550390106312E-2"/>
          <c:y val="8.9243804034994101E-2"/>
          <c:w val="0.94499798353062536"/>
          <c:h val="0.81010542796331186"/>
        </c:manualLayout>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Valuation</a:t>
            </a:r>
            <a:r>
              <a:rPr lang="en-US" baseline="0" dirty="0"/>
              <a:t> Interest</a:t>
            </a:r>
            <a:r>
              <a:rPr lang="en-US" dirty="0"/>
              <a:t>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a:t>
            </a:r>
            <a:r>
              <a:rPr lang="en-US" baseline="0" dirty="0"/>
              <a:t> FRS System Returns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FRS</c:v>
                </c:pt>
              </c:strCache>
            </c:strRef>
          </c:tx>
          <c:spPr>
            <a:ln w="38100" cap="rnd">
              <a:solidFill>
                <a:srgbClr val="FF0000"/>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Sheet1!$D$6:$Y$6</c:f>
              <c:numCache>
                <c:formatCode>0.00</c:formatCode>
                <c:ptCount val="22"/>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0-38B7-4F83-A196-18809482B8A3}"/>
            </c:ext>
          </c:extLst>
        </c:ser>
        <c:dLbls>
          <c:showLegendKey val="0"/>
          <c:showVal val="0"/>
          <c:showCatName val="0"/>
          <c:showSerName val="0"/>
          <c:showPercent val="0"/>
          <c:showBubbleSize val="0"/>
        </c:dLbls>
        <c:smooth val="0"/>
        <c:axId val="445352928"/>
        <c:axId val="445355552"/>
      </c:lineChart>
      <c:catAx>
        <c:axId val="4453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5552"/>
        <c:crosses val="autoZero"/>
        <c:auto val="1"/>
        <c:lblAlgn val="ctr"/>
        <c:lblOffset val="100"/>
        <c:noMultiLvlLbl val="0"/>
      </c:catAx>
      <c:valAx>
        <c:axId val="445355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a:t>
            </a:r>
            <a:r>
              <a:rPr lang="en-US" baseline="0" dirty="0"/>
              <a:t> Muni System Returns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FRS</c:v>
                </c:pt>
              </c:strCache>
            </c:strRef>
          </c:tx>
          <c:spPr>
            <a:ln w="38100" cap="rnd">
              <a:solidFill>
                <a:srgbClr val="FF0000"/>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Sheet1!$D$6:$Y$6</c:f>
              <c:numCache>
                <c:formatCode>0.00</c:formatCode>
                <c:ptCount val="22"/>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0-38B7-4F83-A196-18809482B8A3}"/>
            </c:ext>
          </c:extLst>
        </c:ser>
        <c:ser>
          <c:idx val="1"/>
          <c:order val="1"/>
          <c:tx>
            <c:strRef>
              <c:f>Sheet1!$C$7</c:f>
              <c:strCache>
                <c:ptCount val="1"/>
                <c:pt idx="0">
                  <c:v>MERS</c:v>
                </c:pt>
              </c:strCache>
            </c:strRef>
          </c:tx>
          <c:spPr>
            <a:ln w="38100" cap="rnd">
              <a:solidFill>
                <a:schemeClr val="accent2"/>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Sheet1!$D$7:$Y$7</c:f>
              <c:numCache>
                <c:formatCode>0.00</c:formatCode>
                <c:ptCount val="22"/>
                <c:pt idx="0">
                  <c:v>9.1</c:v>
                </c:pt>
                <c:pt idx="1">
                  <c:v>-4.2</c:v>
                </c:pt>
                <c:pt idx="2">
                  <c:v>-1.8</c:v>
                </c:pt>
                <c:pt idx="3">
                  <c:v>4.4000000000000004</c:v>
                </c:pt>
                <c:pt idx="4">
                  <c:v>9.6</c:v>
                </c:pt>
                <c:pt idx="5">
                  <c:v>7.2</c:v>
                </c:pt>
                <c:pt idx="6">
                  <c:v>8.6</c:v>
                </c:pt>
                <c:pt idx="7">
                  <c:v>18.100000000000001</c:v>
                </c:pt>
                <c:pt idx="8">
                  <c:v>1.1000000000000001</c:v>
                </c:pt>
                <c:pt idx="9">
                  <c:v>-13.8</c:v>
                </c:pt>
                <c:pt idx="10">
                  <c:v>11</c:v>
                </c:pt>
                <c:pt idx="11">
                  <c:v>10.5</c:v>
                </c:pt>
                <c:pt idx="12">
                  <c:v>-4.8</c:v>
                </c:pt>
                <c:pt idx="13">
                  <c:v>4.3</c:v>
                </c:pt>
                <c:pt idx="14">
                  <c:v>12.3</c:v>
                </c:pt>
                <c:pt idx="15">
                  <c:v>-3.1</c:v>
                </c:pt>
                <c:pt idx="16">
                  <c:v>-2.9</c:v>
                </c:pt>
                <c:pt idx="17">
                  <c:v>4.7</c:v>
                </c:pt>
                <c:pt idx="18">
                  <c:v>6.1</c:v>
                </c:pt>
                <c:pt idx="19">
                  <c:v>4.9000000000000004</c:v>
                </c:pt>
                <c:pt idx="20">
                  <c:v>2.9</c:v>
                </c:pt>
                <c:pt idx="21">
                  <c:v>23.8</c:v>
                </c:pt>
              </c:numCache>
            </c:numRef>
          </c:val>
          <c:smooth val="0"/>
          <c:extLst>
            <c:ext xmlns:c16="http://schemas.microsoft.com/office/drawing/2014/chart" uri="{C3380CC4-5D6E-409C-BE32-E72D297353CC}">
              <c16:uniqueId val="{00000001-38B7-4F83-A196-18809482B8A3}"/>
            </c:ext>
          </c:extLst>
        </c:ser>
        <c:ser>
          <c:idx val="2"/>
          <c:order val="2"/>
          <c:tx>
            <c:strRef>
              <c:f>Sheet1!$C$8</c:f>
              <c:strCache>
                <c:ptCount val="1"/>
                <c:pt idx="0">
                  <c:v>MPERS</c:v>
                </c:pt>
              </c:strCache>
            </c:strRef>
          </c:tx>
          <c:spPr>
            <a:ln w="38100" cap="rnd">
              <a:solidFill>
                <a:schemeClr val="accent1"/>
              </a:solidFill>
              <a:round/>
            </a:ln>
            <a:effectLst/>
          </c:spPr>
          <c:marker>
            <c:symbol val="none"/>
          </c:marker>
          <c:cat>
            <c:numRef>
              <c:f>Sheet1!$D$5:$Y$5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Sheet1!$D$8:$Y$8</c:f>
              <c:numCache>
                <c:formatCode>0.00</c:formatCode>
                <c:ptCount val="22"/>
                <c:pt idx="0">
                  <c:v>3.7</c:v>
                </c:pt>
                <c:pt idx="1">
                  <c:v>-3.4</c:v>
                </c:pt>
                <c:pt idx="2">
                  <c:v>-5.3</c:v>
                </c:pt>
                <c:pt idx="3">
                  <c:v>3.8</c:v>
                </c:pt>
                <c:pt idx="4">
                  <c:v>12.9</c:v>
                </c:pt>
                <c:pt idx="5">
                  <c:v>9.3000000000000007</c:v>
                </c:pt>
                <c:pt idx="6">
                  <c:v>8.6999999999999993</c:v>
                </c:pt>
                <c:pt idx="7">
                  <c:v>16.5</c:v>
                </c:pt>
                <c:pt idx="8">
                  <c:v>-7.6</c:v>
                </c:pt>
                <c:pt idx="9">
                  <c:v>-24.2</c:v>
                </c:pt>
                <c:pt idx="10">
                  <c:v>12.4</c:v>
                </c:pt>
                <c:pt idx="11">
                  <c:v>23.5</c:v>
                </c:pt>
                <c:pt idx="12">
                  <c:v>-2.1</c:v>
                </c:pt>
                <c:pt idx="13">
                  <c:v>13.7</c:v>
                </c:pt>
                <c:pt idx="14">
                  <c:v>18.600000000000001</c:v>
                </c:pt>
                <c:pt idx="15">
                  <c:v>1.4</c:v>
                </c:pt>
                <c:pt idx="16">
                  <c:v>-2.2000000000000002</c:v>
                </c:pt>
                <c:pt idx="17">
                  <c:v>13.1</c:v>
                </c:pt>
                <c:pt idx="18">
                  <c:v>7</c:v>
                </c:pt>
                <c:pt idx="19">
                  <c:v>3.8</c:v>
                </c:pt>
                <c:pt idx="20">
                  <c:v>2.4</c:v>
                </c:pt>
                <c:pt idx="21">
                  <c:v>26.1</c:v>
                </c:pt>
              </c:numCache>
            </c:numRef>
          </c:val>
          <c:smooth val="0"/>
          <c:extLst>
            <c:ext xmlns:c16="http://schemas.microsoft.com/office/drawing/2014/chart" uri="{C3380CC4-5D6E-409C-BE32-E72D297353CC}">
              <c16:uniqueId val="{00000002-38B7-4F83-A196-18809482B8A3}"/>
            </c:ext>
          </c:extLst>
        </c:ser>
        <c:dLbls>
          <c:showLegendKey val="0"/>
          <c:showVal val="0"/>
          <c:showCatName val="0"/>
          <c:showSerName val="0"/>
          <c:showPercent val="0"/>
          <c:showBubbleSize val="0"/>
        </c:dLbls>
        <c:smooth val="0"/>
        <c:axId val="445352928"/>
        <c:axId val="445355552"/>
      </c:lineChart>
      <c:catAx>
        <c:axId val="4453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5552"/>
        <c:crosses val="autoZero"/>
        <c:auto val="1"/>
        <c:lblAlgn val="ctr"/>
        <c:lblOffset val="100"/>
        <c:noMultiLvlLbl val="0"/>
      </c:catAx>
      <c:valAx>
        <c:axId val="445355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FRS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Muni Systems Funded Status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Sheet1!$D$8</c:f>
              <c:strCache>
                <c:ptCount val="1"/>
                <c:pt idx="0">
                  <c:v>FRS</c:v>
                </c:pt>
              </c:strCache>
            </c:strRef>
          </c:tx>
          <c:spPr>
            <a:ln w="38100" cap="rnd">
              <a:solidFill>
                <a:srgbClr val="FF0000"/>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Sheet1!$E$8:$Z$8</c:f>
              <c:numCache>
                <c:formatCode>0.00</c:formatCode>
                <c:ptCount val="22"/>
                <c:pt idx="0">
                  <c:v>82.95</c:v>
                </c:pt>
                <c:pt idx="1">
                  <c:v>79.45</c:v>
                </c:pt>
                <c:pt idx="2">
                  <c:v>72.33</c:v>
                </c:pt>
                <c:pt idx="3">
                  <c:v>69.69</c:v>
                </c:pt>
                <c:pt idx="4">
                  <c:v>71.84</c:v>
                </c:pt>
                <c:pt idx="5">
                  <c:v>80.88</c:v>
                </c:pt>
                <c:pt idx="6">
                  <c:v>83.66</c:v>
                </c:pt>
                <c:pt idx="7">
                  <c:v>86.02</c:v>
                </c:pt>
                <c:pt idx="8">
                  <c:v>85.78</c:v>
                </c:pt>
                <c:pt idx="9">
                  <c:v>76.13</c:v>
                </c:pt>
                <c:pt idx="10">
                  <c:v>74.209999999999994</c:v>
                </c:pt>
                <c:pt idx="11">
                  <c:v>74.33</c:v>
                </c:pt>
                <c:pt idx="12">
                  <c:v>71.66</c:v>
                </c:pt>
                <c:pt idx="13">
                  <c:v>71.13</c:v>
                </c:pt>
                <c:pt idx="14">
                  <c:v>74.66</c:v>
                </c:pt>
                <c:pt idx="15">
                  <c:v>76.09</c:v>
                </c:pt>
                <c:pt idx="16">
                  <c:v>75.48</c:v>
                </c:pt>
                <c:pt idx="17">
                  <c:v>75.819999999999993</c:v>
                </c:pt>
                <c:pt idx="18">
                  <c:v>76.400000000000006</c:v>
                </c:pt>
                <c:pt idx="19">
                  <c:v>75.72</c:v>
                </c:pt>
                <c:pt idx="20">
                  <c:v>75.63</c:v>
                </c:pt>
                <c:pt idx="21">
                  <c:v>78.760000000000005</c:v>
                </c:pt>
              </c:numCache>
            </c:numRef>
          </c:val>
          <c:smooth val="0"/>
          <c:extLst>
            <c:ext xmlns:c16="http://schemas.microsoft.com/office/drawing/2014/chart" uri="{C3380CC4-5D6E-409C-BE32-E72D297353CC}">
              <c16:uniqueId val="{00000000-766E-410F-9710-3D115927C787}"/>
            </c:ext>
          </c:extLst>
        </c:ser>
        <c:ser>
          <c:idx val="1"/>
          <c:order val="1"/>
          <c:tx>
            <c:strRef>
              <c:f>Sheet1!$D$9</c:f>
              <c:strCache>
                <c:ptCount val="1"/>
                <c:pt idx="0">
                  <c:v>MERS</c:v>
                </c:pt>
              </c:strCache>
            </c:strRef>
          </c:tx>
          <c:spPr>
            <a:ln w="38100" cap="rnd">
              <a:solidFill>
                <a:schemeClr val="accent2"/>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Sheet1!$E$9:$Z$9</c:f>
              <c:numCache>
                <c:formatCode>0.00</c:formatCode>
                <c:ptCount val="22"/>
                <c:pt idx="0">
                  <c:v>87.33</c:v>
                </c:pt>
                <c:pt idx="1">
                  <c:v>87.53</c:v>
                </c:pt>
                <c:pt idx="2">
                  <c:v>87.26</c:v>
                </c:pt>
                <c:pt idx="3">
                  <c:v>86.79</c:v>
                </c:pt>
                <c:pt idx="4">
                  <c:v>86.9</c:v>
                </c:pt>
                <c:pt idx="5">
                  <c:v>87.75</c:v>
                </c:pt>
                <c:pt idx="6">
                  <c:v>88.67</c:v>
                </c:pt>
                <c:pt idx="7">
                  <c:v>89.51</c:v>
                </c:pt>
                <c:pt idx="8">
                  <c:v>90.08</c:v>
                </c:pt>
                <c:pt idx="9">
                  <c:v>89.99</c:v>
                </c:pt>
                <c:pt idx="10">
                  <c:v>90.37</c:v>
                </c:pt>
                <c:pt idx="11">
                  <c:v>80.13</c:v>
                </c:pt>
                <c:pt idx="12">
                  <c:v>77.94</c:v>
                </c:pt>
                <c:pt idx="13">
                  <c:v>75.64</c:v>
                </c:pt>
                <c:pt idx="14">
                  <c:v>77.64</c:v>
                </c:pt>
                <c:pt idx="15">
                  <c:v>74.209999999999994</c:v>
                </c:pt>
                <c:pt idx="16">
                  <c:v>72.38</c:v>
                </c:pt>
                <c:pt idx="17">
                  <c:v>71.260000000000005</c:v>
                </c:pt>
                <c:pt idx="18">
                  <c:v>70.650000000000006</c:v>
                </c:pt>
                <c:pt idx="19">
                  <c:v>69.17</c:v>
                </c:pt>
                <c:pt idx="20">
                  <c:v>68.94</c:v>
                </c:pt>
                <c:pt idx="21">
                  <c:v>72.459999999999994</c:v>
                </c:pt>
              </c:numCache>
            </c:numRef>
          </c:val>
          <c:smooth val="0"/>
          <c:extLst>
            <c:ext xmlns:c16="http://schemas.microsoft.com/office/drawing/2014/chart" uri="{C3380CC4-5D6E-409C-BE32-E72D297353CC}">
              <c16:uniqueId val="{00000001-766E-410F-9710-3D115927C787}"/>
            </c:ext>
          </c:extLst>
        </c:ser>
        <c:ser>
          <c:idx val="2"/>
          <c:order val="2"/>
          <c:tx>
            <c:strRef>
              <c:f>Sheet1!$D$10</c:f>
              <c:strCache>
                <c:ptCount val="1"/>
                <c:pt idx="0">
                  <c:v>MPERS</c:v>
                </c:pt>
              </c:strCache>
            </c:strRef>
          </c:tx>
          <c:spPr>
            <a:ln w="38100" cap="rnd">
              <a:solidFill>
                <a:schemeClr val="accent1"/>
              </a:solidFill>
              <a:round/>
            </a:ln>
            <a:effectLst/>
          </c:spPr>
          <c:marker>
            <c:symbol val="none"/>
          </c:marker>
          <c:cat>
            <c:numRef>
              <c:f>Sheet1!$E$7:$Z$7</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Sheet1!$E$10:$Z$10</c:f>
              <c:numCache>
                <c:formatCode>0.00</c:formatCode>
                <c:ptCount val="22"/>
                <c:pt idx="0">
                  <c:v>109.45</c:v>
                </c:pt>
                <c:pt idx="1">
                  <c:v>101.12</c:v>
                </c:pt>
                <c:pt idx="2">
                  <c:v>85.9</c:v>
                </c:pt>
                <c:pt idx="3">
                  <c:v>73.930000000000007</c:v>
                </c:pt>
                <c:pt idx="4">
                  <c:v>72.89</c:v>
                </c:pt>
                <c:pt idx="5">
                  <c:v>79.47</c:v>
                </c:pt>
                <c:pt idx="6">
                  <c:v>83.1</c:v>
                </c:pt>
                <c:pt idx="7">
                  <c:v>89.05</c:v>
                </c:pt>
                <c:pt idx="8">
                  <c:v>86.95</c:v>
                </c:pt>
                <c:pt idx="9">
                  <c:v>65.23</c:v>
                </c:pt>
                <c:pt idx="10">
                  <c:v>59.87</c:v>
                </c:pt>
                <c:pt idx="11">
                  <c:v>58.05</c:v>
                </c:pt>
                <c:pt idx="12">
                  <c:v>59.75</c:v>
                </c:pt>
                <c:pt idx="13">
                  <c:v>64.150000000000006</c:v>
                </c:pt>
                <c:pt idx="14">
                  <c:v>68.11</c:v>
                </c:pt>
                <c:pt idx="15">
                  <c:v>69.91</c:v>
                </c:pt>
                <c:pt idx="16">
                  <c:v>70.64</c:v>
                </c:pt>
                <c:pt idx="17">
                  <c:v>71.39</c:v>
                </c:pt>
                <c:pt idx="18">
                  <c:v>73.23</c:v>
                </c:pt>
                <c:pt idx="19">
                  <c:v>72.89</c:v>
                </c:pt>
                <c:pt idx="20">
                  <c:v>75.5</c:v>
                </c:pt>
                <c:pt idx="21">
                  <c:v>77.78</c:v>
                </c:pt>
              </c:numCache>
            </c:numRef>
          </c:val>
          <c:smooth val="0"/>
          <c:extLst>
            <c:ext xmlns:c16="http://schemas.microsoft.com/office/drawing/2014/chart" uri="{C3380CC4-5D6E-409C-BE32-E72D297353CC}">
              <c16:uniqueId val="{00000002-766E-410F-9710-3D115927C787}"/>
            </c:ext>
          </c:extLst>
        </c:ser>
        <c:dLbls>
          <c:showLegendKey val="0"/>
          <c:showVal val="0"/>
          <c:showCatName val="0"/>
          <c:showSerName val="0"/>
          <c:showPercent val="0"/>
          <c:showBubbleSize val="0"/>
        </c:dLbls>
        <c:smooth val="0"/>
        <c:axId val="245731912"/>
        <c:axId val="445352272"/>
      </c:lineChart>
      <c:catAx>
        <c:axId val="24573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352272"/>
        <c:crosses val="autoZero"/>
        <c:auto val="1"/>
        <c:lblAlgn val="ctr"/>
        <c:lblOffset val="100"/>
        <c:noMultiLvlLbl val="0"/>
      </c:catAx>
      <c:valAx>
        <c:axId val="445352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73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20-Year FRS Er Contribution Rates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FRS</c:v>
                </c:pt>
              </c:strCache>
            </c:strRef>
          </c:tx>
          <c:spPr>
            <a:ln w="38100" cap="rnd">
              <a:solidFill>
                <a:srgbClr val="FF0000"/>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E3DF-4A0F-90A3-B3FA0366C272}"/>
            </c:ext>
          </c:extLst>
        </c:ser>
        <c:dLbls>
          <c:showLegendKey val="0"/>
          <c:showVal val="0"/>
          <c:showCatName val="0"/>
          <c:showSerName val="0"/>
          <c:showPercent val="0"/>
          <c:showBubbleSize val="0"/>
        </c:dLbls>
        <c:smooth val="0"/>
        <c:axId val="454840576"/>
        <c:axId val="454842872"/>
      </c:lineChart>
      <c:catAx>
        <c:axId val="4548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2872"/>
        <c:crosses val="autoZero"/>
        <c:auto val="1"/>
        <c:lblAlgn val="ctr"/>
        <c:lblOffset val="100"/>
        <c:noMultiLvlLbl val="0"/>
      </c:catAx>
      <c:valAx>
        <c:axId val="454842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20-Year Muni Systems Er Contribution Rates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FRS</c:v>
                </c:pt>
              </c:strCache>
            </c:strRef>
          </c:tx>
          <c:spPr>
            <a:ln w="38100" cap="rnd">
              <a:solidFill>
                <a:srgbClr val="FF0000"/>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E3DF-4A0F-90A3-B3FA0366C272}"/>
            </c:ext>
          </c:extLst>
        </c:ser>
        <c:ser>
          <c:idx val="1"/>
          <c:order val="1"/>
          <c:tx>
            <c:strRef>
              <c:f>Sheet1!$D$10</c:f>
              <c:strCache>
                <c:ptCount val="1"/>
                <c:pt idx="0">
                  <c:v>MERS</c:v>
                </c:pt>
              </c:strCache>
            </c:strRef>
          </c:tx>
          <c:spPr>
            <a:ln w="38100" cap="rnd">
              <a:solidFill>
                <a:schemeClr val="accent2"/>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Sheet1!$E$10:$AB$10</c:f>
              <c:numCache>
                <c:formatCode>0.00</c:formatCode>
                <c:ptCount val="24"/>
                <c:pt idx="0">
                  <c:v>5.75</c:v>
                </c:pt>
                <c:pt idx="1">
                  <c:v>6.25</c:v>
                </c:pt>
                <c:pt idx="2">
                  <c:v>7</c:v>
                </c:pt>
                <c:pt idx="3">
                  <c:v>8</c:v>
                </c:pt>
                <c:pt idx="4">
                  <c:v>11</c:v>
                </c:pt>
                <c:pt idx="5">
                  <c:v>15</c:v>
                </c:pt>
                <c:pt idx="6">
                  <c:v>16</c:v>
                </c:pt>
                <c:pt idx="7">
                  <c:v>16.25</c:v>
                </c:pt>
                <c:pt idx="8">
                  <c:v>13.5</c:v>
                </c:pt>
                <c:pt idx="9">
                  <c:v>13.5</c:v>
                </c:pt>
                <c:pt idx="10">
                  <c:v>13.5</c:v>
                </c:pt>
                <c:pt idx="11">
                  <c:v>14.25</c:v>
                </c:pt>
                <c:pt idx="12">
                  <c:v>16.75</c:v>
                </c:pt>
                <c:pt idx="13">
                  <c:v>17</c:v>
                </c:pt>
                <c:pt idx="14">
                  <c:v>18.75</c:v>
                </c:pt>
                <c:pt idx="15">
                  <c:v>20.75</c:v>
                </c:pt>
                <c:pt idx="16">
                  <c:v>19.75</c:v>
                </c:pt>
                <c:pt idx="17">
                  <c:v>23.25</c:v>
                </c:pt>
                <c:pt idx="18">
                  <c:v>24.75</c:v>
                </c:pt>
                <c:pt idx="19">
                  <c:v>26</c:v>
                </c:pt>
                <c:pt idx="20">
                  <c:v>27.75</c:v>
                </c:pt>
                <c:pt idx="21">
                  <c:v>29.5</c:v>
                </c:pt>
                <c:pt idx="22">
                  <c:v>29.25</c:v>
                </c:pt>
                <c:pt idx="23" formatCode="General">
                  <c:v>28.25</c:v>
                </c:pt>
              </c:numCache>
            </c:numRef>
          </c:val>
          <c:smooth val="0"/>
          <c:extLst>
            <c:ext xmlns:c16="http://schemas.microsoft.com/office/drawing/2014/chart" uri="{C3380CC4-5D6E-409C-BE32-E72D297353CC}">
              <c16:uniqueId val="{00000001-E3DF-4A0F-90A3-B3FA0366C272}"/>
            </c:ext>
          </c:extLst>
        </c:ser>
        <c:ser>
          <c:idx val="2"/>
          <c:order val="2"/>
          <c:tx>
            <c:strRef>
              <c:f>Sheet1!$D$11</c:f>
              <c:strCache>
                <c:ptCount val="1"/>
                <c:pt idx="0">
                  <c:v>MPERS</c:v>
                </c:pt>
              </c:strCache>
            </c:strRef>
          </c:tx>
          <c:spPr>
            <a:ln w="38100" cap="rnd">
              <a:solidFill>
                <a:schemeClr val="accent1"/>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Sheet1!$E$11:$AB$11</c:f>
              <c:numCache>
                <c:formatCode>0.00</c:formatCode>
                <c:ptCount val="24"/>
                <c:pt idx="0">
                  <c:v>9</c:v>
                </c:pt>
                <c:pt idx="1">
                  <c:v>9</c:v>
                </c:pt>
                <c:pt idx="2">
                  <c:v>15.25</c:v>
                </c:pt>
                <c:pt idx="3">
                  <c:v>9</c:v>
                </c:pt>
                <c:pt idx="4">
                  <c:v>15.25</c:v>
                </c:pt>
                <c:pt idx="5">
                  <c:v>21.5</c:v>
                </c:pt>
                <c:pt idx="6">
                  <c:v>16.25</c:v>
                </c:pt>
                <c:pt idx="7">
                  <c:v>15.5</c:v>
                </c:pt>
                <c:pt idx="8">
                  <c:v>13.75</c:v>
                </c:pt>
                <c:pt idx="9">
                  <c:v>9.5</c:v>
                </c:pt>
                <c:pt idx="10">
                  <c:v>11</c:v>
                </c:pt>
                <c:pt idx="11">
                  <c:v>25</c:v>
                </c:pt>
                <c:pt idx="12">
                  <c:v>26.5</c:v>
                </c:pt>
                <c:pt idx="13">
                  <c:v>31</c:v>
                </c:pt>
                <c:pt idx="14">
                  <c:v>31</c:v>
                </c:pt>
                <c:pt idx="15">
                  <c:v>31.5</c:v>
                </c:pt>
                <c:pt idx="16">
                  <c:v>29.5</c:v>
                </c:pt>
                <c:pt idx="17">
                  <c:v>31.75</c:v>
                </c:pt>
                <c:pt idx="18">
                  <c:v>30.75</c:v>
                </c:pt>
                <c:pt idx="19">
                  <c:v>32.25</c:v>
                </c:pt>
                <c:pt idx="20">
                  <c:v>32.5</c:v>
                </c:pt>
                <c:pt idx="21">
                  <c:v>33.75</c:v>
                </c:pt>
                <c:pt idx="22">
                  <c:v>29.75</c:v>
                </c:pt>
                <c:pt idx="23" formatCode="General">
                  <c:v>31.25</c:v>
                </c:pt>
              </c:numCache>
            </c:numRef>
          </c:val>
          <c:smooth val="0"/>
          <c:extLst>
            <c:ext xmlns:c16="http://schemas.microsoft.com/office/drawing/2014/chart" uri="{C3380CC4-5D6E-409C-BE32-E72D297353CC}">
              <c16:uniqueId val="{00000002-E3DF-4A0F-90A3-B3FA0366C272}"/>
            </c:ext>
          </c:extLst>
        </c:ser>
        <c:dLbls>
          <c:showLegendKey val="0"/>
          <c:showVal val="0"/>
          <c:showCatName val="0"/>
          <c:showSerName val="0"/>
          <c:showPercent val="0"/>
          <c:showBubbleSize val="0"/>
        </c:dLbls>
        <c:smooth val="0"/>
        <c:axId val="454840576"/>
        <c:axId val="454842872"/>
      </c:lineChart>
      <c:catAx>
        <c:axId val="4548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2872"/>
        <c:crosses val="autoZero"/>
        <c:auto val="1"/>
        <c:lblAlgn val="ctr"/>
        <c:lblOffset val="100"/>
        <c:noMultiLvlLbl val="0"/>
      </c:catAx>
      <c:valAx>
        <c:axId val="454842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84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Er Comparison To</a:t>
            </a:r>
            <a:r>
              <a:rPr lang="en-US" baseline="0" dirty="0"/>
              <a:t> Earnings Rate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Er Rate</c:v>
                </c:pt>
              </c:strCache>
            </c:strRef>
          </c:tx>
          <c:spPr>
            <a:ln w="38100" cap="rnd">
              <a:solidFill>
                <a:schemeClr val="accent1"/>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Sheet1!$E$9:$AB$9</c:f>
              <c:numCache>
                <c:formatCode>0.00</c:formatCode>
                <c:ptCount val="24"/>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pt idx="23" formatCode="General">
                  <c:v>33.25</c:v>
                </c:pt>
              </c:numCache>
            </c:numRef>
          </c:val>
          <c:smooth val="0"/>
          <c:extLst>
            <c:ext xmlns:c16="http://schemas.microsoft.com/office/drawing/2014/chart" uri="{C3380CC4-5D6E-409C-BE32-E72D297353CC}">
              <c16:uniqueId val="{00000000-1F1A-4E4E-92AB-DB7294673525}"/>
            </c:ext>
          </c:extLst>
        </c:ser>
        <c:ser>
          <c:idx val="1"/>
          <c:order val="1"/>
          <c:tx>
            <c:strRef>
              <c:f>Sheet1!$D$10</c:f>
              <c:strCache>
                <c:ptCount val="1"/>
                <c:pt idx="0">
                  <c:v>Earnings</c:v>
                </c:pt>
              </c:strCache>
            </c:strRef>
          </c:tx>
          <c:spPr>
            <a:ln w="38100" cap="rnd">
              <a:solidFill>
                <a:schemeClr val="accent2"/>
              </a:solidFill>
              <a:round/>
            </a:ln>
            <a:effectLst/>
          </c:spPr>
          <c:marker>
            <c:symbol val="none"/>
          </c:marker>
          <c:cat>
            <c:numRef>
              <c:f>Sheet1!$E$8:$AB$8</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Sheet1!$E$10:$AB$10</c:f>
              <c:numCache>
                <c:formatCode>0.00</c:formatCode>
                <c:ptCount val="24"/>
                <c:pt idx="0">
                  <c:v>3.5</c:v>
                </c:pt>
                <c:pt idx="1">
                  <c:v>-2.9</c:v>
                </c:pt>
                <c:pt idx="2">
                  <c:v>-3.7</c:v>
                </c:pt>
                <c:pt idx="3">
                  <c:v>5.4</c:v>
                </c:pt>
                <c:pt idx="4">
                  <c:v>11</c:v>
                </c:pt>
                <c:pt idx="5">
                  <c:v>10.4</c:v>
                </c:pt>
                <c:pt idx="6">
                  <c:v>12.3</c:v>
                </c:pt>
                <c:pt idx="7">
                  <c:v>17.2</c:v>
                </c:pt>
                <c:pt idx="8">
                  <c:v>-5</c:v>
                </c:pt>
                <c:pt idx="9">
                  <c:v>-20.8</c:v>
                </c:pt>
                <c:pt idx="10">
                  <c:v>12.2</c:v>
                </c:pt>
                <c:pt idx="11">
                  <c:v>17.399999999999999</c:v>
                </c:pt>
                <c:pt idx="12">
                  <c:v>-4.0999999999999996</c:v>
                </c:pt>
                <c:pt idx="13">
                  <c:v>10.5</c:v>
                </c:pt>
                <c:pt idx="14">
                  <c:v>11.4</c:v>
                </c:pt>
                <c:pt idx="15">
                  <c:v>-0.2</c:v>
                </c:pt>
                <c:pt idx="16">
                  <c:v>-2.2999999999999998</c:v>
                </c:pt>
                <c:pt idx="17">
                  <c:v>13.6</c:v>
                </c:pt>
                <c:pt idx="18">
                  <c:v>6.5</c:v>
                </c:pt>
                <c:pt idx="19">
                  <c:v>4.4000000000000004</c:v>
                </c:pt>
                <c:pt idx="20">
                  <c:v>3.1</c:v>
                </c:pt>
                <c:pt idx="21">
                  <c:v>26.1</c:v>
                </c:pt>
              </c:numCache>
            </c:numRef>
          </c:val>
          <c:smooth val="0"/>
          <c:extLst>
            <c:ext xmlns:c16="http://schemas.microsoft.com/office/drawing/2014/chart" uri="{C3380CC4-5D6E-409C-BE32-E72D297353CC}">
              <c16:uniqueId val="{00000001-1F1A-4E4E-92AB-DB7294673525}"/>
            </c:ext>
          </c:extLst>
        </c:ser>
        <c:dLbls>
          <c:showLegendKey val="0"/>
          <c:showVal val="0"/>
          <c:showCatName val="0"/>
          <c:showSerName val="0"/>
          <c:showPercent val="0"/>
          <c:showBubbleSize val="0"/>
        </c:dLbls>
        <c:smooth val="0"/>
        <c:axId val="681262432"/>
        <c:axId val="681262760"/>
      </c:lineChart>
      <c:catAx>
        <c:axId val="68126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62760"/>
        <c:crosses val="autoZero"/>
        <c:auto val="1"/>
        <c:lblAlgn val="ctr"/>
        <c:lblOffset val="100"/>
        <c:noMultiLvlLbl val="0"/>
      </c:catAx>
      <c:valAx>
        <c:axId val="681262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62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20-Year Administrative Cost Compared to Asset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Sheet1!$D$9</c:f>
              <c:strCache>
                <c:ptCount val="1"/>
                <c:pt idx="0">
                  <c:v>Admin</c:v>
                </c:pt>
              </c:strCache>
            </c:strRef>
          </c:tx>
          <c:spPr>
            <a:ln w="38100" cap="rnd">
              <a:solidFill>
                <a:schemeClr val="accent1"/>
              </a:solidFill>
              <a:round/>
            </a:ln>
            <a:effectLst/>
          </c:spPr>
          <c:marker>
            <c:symbol val="none"/>
          </c:marker>
          <c:cat>
            <c:numRef>
              <c:f>Sheet1!$E$8:$AA$8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Sheet1!$E$9:$AA$9</c:f>
              <c:numCache>
                <c:formatCode>0.00</c:formatCode>
                <c:ptCount val="23"/>
                <c:pt idx="0">
                  <c:v>0.45</c:v>
                </c:pt>
                <c:pt idx="1">
                  <c:v>0.46</c:v>
                </c:pt>
                <c:pt idx="2">
                  <c:v>0.6</c:v>
                </c:pt>
                <c:pt idx="3">
                  <c:v>0.62</c:v>
                </c:pt>
                <c:pt idx="4">
                  <c:v>0.75</c:v>
                </c:pt>
                <c:pt idx="5">
                  <c:v>0.6</c:v>
                </c:pt>
                <c:pt idx="6">
                  <c:v>0.71</c:v>
                </c:pt>
                <c:pt idx="7">
                  <c:v>0.75</c:v>
                </c:pt>
                <c:pt idx="8">
                  <c:v>1.01</c:v>
                </c:pt>
                <c:pt idx="9">
                  <c:v>0.87</c:v>
                </c:pt>
                <c:pt idx="10">
                  <c:v>0.86</c:v>
                </c:pt>
                <c:pt idx="11">
                  <c:v>0.96</c:v>
                </c:pt>
                <c:pt idx="12">
                  <c:v>2.02</c:v>
                </c:pt>
                <c:pt idx="13">
                  <c:v>1.3</c:v>
                </c:pt>
                <c:pt idx="14">
                  <c:v>1.43</c:v>
                </c:pt>
                <c:pt idx="15">
                  <c:v>1.59</c:v>
                </c:pt>
                <c:pt idx="16">
                  <c:v>1.47</c:v>
                </c:pt>
                <c:pt idx="17">
                  <c:v>1.47</c:v>
                </c:pt>
                <c:pt idx="18">
                  <c:v>2.2200000000000002</c:v>
                </c:pt>
                <c:pt idx="19">
                  <c:v>1.89</c:v>
                </c:pt>
                <c:pt idx="20">
                  <c:v>1.86</c:v>
                </c:pt>
                <c:pt idx="21">
                  <c:v>1.73</c:v>
                </c:pt>
                <c:pt idx="22">
                  <c:v>2.0299999999999998</c:v>
                </c:pt>
              </c:numCache>
            </c:numRef>
          </c:val>
          <c:smooth val="0"/>
          <c:extLst>
            <c:ext xmlns:c16="http://schemas.microsoft.com/office/drawing/2014/chart" uri="{C3380CC4-5D6E-409C-BE32-E72D297353CC}">
              <c16:uniqueId val="{00000000-D2B2-421F-BBF6-EACFE99FA83B}"/>
            </c:ext>
          </c:extLst>
        </c:ser>
        <c:ser>
          <c:idx val="1"/>
          <c:order val="1"/>
          <c:tx>
            <c:strRef>
              <c:f>Sheet1!$D$10</c:f>
              <c:strCache>
                <c:ptCount val="1"/>
                <c:pt idx="0">
                  <c:v>Assets</c:v>
                </c:pt>
              </c:strCache>
            </c:strRef>
          </c:tx>
          <c:spPr>
            <a:ln w="38100" cap="rnd">
              <a:solidFill>
                <a:schemeClr val="accent2"/>
              </a:solidFill>
              <a:round/>
            </a:ln>
            <a:effectLst/>
          </c:spPr>
          <c:marker>
            <c:symbol val="none"/>
          </c:marker>
          <c:cat>
            <c:numRef>
              <c:f>Sheet1!$E$8:$AA$8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Sheet1!$E$10:$AA$10</c:f>
              <c:numCache>
                <c:formatCode>0.00</c:formatCode>
                <c:ptCount val="23"/>
                <c:pt idx="0">
                  <c:v>0.65</c:v>
                </c:pt>
                <c:pt idx="1">
                  <c:v>0.64</c:v>
                </c:pt>
                <c:pt idx="2">
                  <c:v>0.62</c:v>
                </c:pt>
                <c:pt idx="3">
                  <c:v>0.66</c:v>
                </c:pt>
                <c:pt idx="4">
                  <c:v>0.73</c:v>
                </c:pt>
                <c:pt idx="5">
                  <c:v>0.85</c:v>
                </c:pt>
                <c:pt idx="6">
                  <c:v>0.96</c:v>
                </c:pt>
                <c:pt idx="7">
                  <c:v>1.1399999999999999</c:v>
                </c:pt>
                <c:pt idx="8">
                  <c:v>1.0900000000000001</c:v>
                </c:pt>
                <c:pt idx="9">
                  <c:v>0.87</c:v>
                </c:pt>
                <c:pt idx="10">
                  <c:v>0.97</c:v>
                </c:pt>
                <c:pt idx="11">
                  <c:v>1.1499999999999999</c:v>
                </c:pt>
                <c:pt idx="12">
                  <c:v>1.1200000000000001</c:v>
                </c:pt>
                <c:pt idx="13">
                  <c:v>1.25</c:v>
                </c:pt>
                <c:pt idx="14">
                  <c:v>1.41</c:v>
                </c:pt>
                <c:pt idx="15">
                  <c:v>1.42</c:v>
                </c:pt>
                <c:pt idx="16">
                  <c:v>1.4</c:v>
                </c:pt>
                <c:pt idx="17">
                  <c:v>1.6</c:v>
                </c:pt>
                <c:pt idx="18">
                  <c:v>1.7</c:v>
                </c:pt>
                <c:pt idx="19">
                  <c:v>1.78</c:v>
                </c:pt>
                <c:pt idx="20">
                  <c:v>1.84</c:v>
                </c:pt>
                <c:pt idx="21">
                  <c:v>2.33</c:v>
                </c:pt>
                <c:pt idx="22">
                  <c:v>2.25</c:v>
                </c:pt>
              </c:numCache>
            </c:numRef>
          </c:val>
          <c:smooth val="0"/>
          <c:extLst>
            <c:ext xmlns:c16="http://schemas.microsoft.com/office/drawing/2014/chart" uri="{C3380CC4-5D6E-409C-BE32-E72D297353CC}">
              <c16:uniqueId val="{00000001-D2B2-421F-BBF6-EACFE99FA83B}"/>
            </c:ext>
          </c:extLst>
        </c:ser>
        <c:dLbls>
          <c:showLegendKey val="0"/>
          <c:showVal val="0"/>
          <c:showCatName val="0"/>
          <c:showSerName val="0"/>
          <c:showPercent val="0"/>
          <c:showBubbleSize val="0"/>
        </c:dLbls>
        <c:smooth val="0"/>
        <c:axId val="625385960"/>
        <c:axId val="625388584"/>
      </c:lineChart>
      <c:catAx>
        <c:axId val="62538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88584"/>
        <c:crosses val="autoZero"/>
        <c:auto val="1"/>
        <c:lblAlgn val="ctr"/>
        <c:lblOffset val="100"/>
        <c:noMultiLvlLbl val="0"/>
      </c:catAx>
      <c:valAx>
        <c:axId val="625388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385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FRS Contribution Rates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Employer</c:v>
                </c:pt>
              </c:strCache>
            </c:strRef>
          </c:tx>
          <c:spPr>
            <a:ln w="28575" cap="rnd">
              <a:solidFill>
                <a:schemeClr val="accent1"/>
              </a:solidFill>
              <a:round/>
            </a:ln>
            <a:effectLst/>
          </c:spPr>
          <c:marker>
            <c:symbol val="none"/>
          </c:marker>
          <c:cat>
            <c:numRef>
              <c:f>Sheet1!$B$10:$X$10</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Sheet1!$B$11:$X$11</c:f>
              <c:numCache>
                <c:formatCode>0.00</c:formatCode>
                <c:ptCount val="23"/>
                <c:pt idx="0">
                  <c:v>9</c:v>
                </c:pt>
                <c:pt idx="1">
                  <c:v>9</c:v>
                </c:pt>
                <c:pt idx="2">
                  <c:v>9</c:v>
                </c:pt>
                <c:pt idx="3">
                  <c:v>18.25</c:v>
                </c:pt>
                <c:pt idx="4">
                  <c:v>21</c:v>
                </c:pt>
                <c:pt idx="5">
                  <c:v>24</c:v>
                </c:pt>
                <c:pt idx="6">
                  <c:v>18</c:v>
                </c:pt>
                <c:pt idx="7">
                  <c:v>15.5</c:v>
                </c:pt>
                <c:pt idx="8">
                  <c:v>13.75</c:v>
                </c:pt>
                <c:pt idx="9">
                  <c:v>12.5</c:v>
                </c:pt>
                <c:pt idx="10">
                  <c:v>14</c:v>
                </c:pt>
                <c:pt idx="11">
                  <c:v>21.5</c:v>
                </c:pt>
                <c:pt idx="12">
                  <c:v>23.25</c:v>
                </c:pt>
                <c:pt idx="13">
                  <c:v>24</c:v>
                </c:pt>
                <c:pt idx="14">
                  <c:v>28.25</c:v>
                </c:pt>
                <c:pt idx="15">
                  <c:v>29.25</c:v>
                </c:pt>
                <c:pt idx="16">
                  <c:v>27.25</c:v>
                </c:pt>
                <c:pt idx="17">
                  <c:v>25.25</c:v>
                </c:pt>
                <c:pt idx="18">
                  <c:v>26.5</c:v>
                </c:pt>
                <c:pt idx="19">
                  <c:v>26.5</c:v>
                </c:pt>
                <c:pt idx="20">
                  <c:v>27.75</c:v>
                </c:pt>
                <c:pt idx="21">
                  <c:v>32.25</c:v>
                </c:pt>
                <c:pt idx="22">
                  <c:v>33.75</c:v>
                </c:pt>
              </c:numCache>
            </c:numRef>
          </c:val>
          <c:smooth val="0"/>
          <c:extLst>
            <c:ext xmlns:c16="http://schemas.microsoft.com/office/drawing/2014/chart" uri="{C3380CC4-5D6E-409C-BE32-E72D297353CC}">
              <c16:uniqueId val="{00000000-65D1-4931-86E3-DE2400A36E52}"/>
            </c:ext>
          </c:extLst>
        </c:ser>
        <c:dLbls>
          <c:showLegendKey val="0"/>
          <c:showVal val="0"/>
          <c:showCatName val="0"/>
          <c:showSerName val="0"/>
          <c:showPercent val="0"/>
          <c:showBubbleSize val="0"/>
        </c:dLbls>
        <c:smooth val="0"/>
        <c:axId val="686346872"/>
        <c:axId val="686345232"/>
      </c:lineChart>
      <c:catAx>
        <c:axId val="68634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5232"/>
        <c:crosses val="autoZero"/>
        <c:auto val="1"/>
        <c:lblAlgn val="ctr"/>
        <c:lblOffset val="100"/>
        <c:noMultiLvlLbl val="0"/>
      </c:catAx>
      <c:valAx>
        <c:axId val="686345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34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0.37764</cdr:x>
      <cdr:y>0.84163</cdr:y>
    </cdr:from>
    <cdr:to>
      <cdr:x>0.4238</cdr:x>
      <cdr:y>0.88728</cdr:y>
    </cdr:to>
    <cdr:sp macro="" textlink="">
      <cdr:nvSpPr>
        <cdr:cNvPr id="9" name="TextBox 24">
          <a:extLst xmlns:a="http://schemas.openxmlformats.org/drawingml/2006/main">
            <a:ext uri="{FF2B5EF4-FFF2-40B4-BE49-F238E27FC236}">
              <a16:creationId xmlns:a16="http://schemas.microsoft.com/office/drawing/2014/main" id="{00828010-6DC8-4F1E-A253-3EB14299DA13}"/>
            </a:ext>
          </a:extLst>
        </cdr:cNvPr>
        <cdr:cNvSpPr txBox="1"/>
      </cdr:nvSpPr>
      <cdr:spPr>
        <a:xfrm xmlns:a="http://schemas.openxmlformats.org/drawingml/2006/main">
          <a:off x="4042434" y="4681057"/>
          <a:ext cx="494044"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a:solidFill>
                <a:srgbClr val="FF0000"/>
              </a:solidFill>
            </a:rPr>
            <a:t>-5.00</a:t>
          </a:r>
        </a:p>
      </cdr:txBody>
    </cdr:sp>
  </cdr:relSizeAnchor>
  <cdr:relSizeAnchor xmlns:cdr="http://schemas.openxmlformats.org/drawingml/2006/chartDrawing">
    <cdr:from>
      <cdr:x>0.4238</cdr:x>
      <cdr:y>0.84163</cdr:y>
    </cdr:from>
    <cdr:to>
      <cdr:x>0.47384</cdr:x>
      <cdr:y>0.88728</cdr:y>
    </cdr:to>
    <cdr:sp macro="" textlink="">
      <cdr:nvSpPr>
        <cdr:cNvPr id="10" name="TextBox 27">
          <a:extLst xmlns:a="http://schemas.openxmlformats.org/drawingml/2006/main">
            <a:ext uri="{FF2B5EF4-FFF2-40B4-BE49-F238E27FC236}">
              <a16:creationId xmlns:a16="http://schemas.microsoft.com/office/drawing/2014/main" id="{320A244A-9216-4382-BA20-AEDDA11C584D}"/>
            </a:ext>
          </a:extLst>
        </cdr:cNvPr>
        <cdr:cNvSpPr txBox="1"/>
      </cdr:nvSpPr>
      <cdr:spPr>
        <a:xfrm xmlns:a="http://schemas.openxmlformats.org/drawingml/2006/main">
          <a:off x="4536478" y="4681057"/>
          <a:ext cx="535724"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50" b="1" dirty="0">
              <a:solidFill>
                <a:srgbClr val="FF0000"/>
              </a:solidFill>
            </a:rPr>
            <a:t>-20.80</a:t>
          </a:r>
        </a:p>
      </cdr:txBody>
    </cdr:sp>
  </cdr:relSizeAnchor>
  <cdr:relSizeAnchor xmlns:cdr="http://schemas.openxmlformats.org/drawingml/2006/chartDrawing">
    <cdr:from>
      <cdr:x>0.34801</cdr:x>
      <cdr:y>0.57617</cdr:y>
    </cdr:from>
    <cdr:to>
      <cdr:x>0.34801</cdr:x>
      <cdr:y>0.84163</cdr:y>
    </cdr:to>
    <cdr:cxnSp macro="">
      <cdr:nvCxnSpPr>
        <cdr:cNvPr id="11" name="Straight Connector 10">
          <a:extLst xmlns:a="http://schemas.openxmlformats.org/drawingml/2006/main">
            <a:ext uri="{FF2B5EF4-FFF2-40B4-BE49-F238E27FC236}">
              <a16:creationId xmlns:a16="http://schemas.microsoft.com/office/drawing/2014/main" id="{32DA9682-9B73-432A-84D6-4DECD51B0654}"/>
            </a:ext>
          </a:extLst>
        </cdr:cNvPr>
        <cdr:cNvCxnSpPr>
          <a:cxnSpLocks xmlns:a="http://schemas.openxmlformats.org/drawingml/2006/main"/>
        </cdr:cNvCxnSpPr>
      </cdr:nvCxnSpPr>
      <cdr:spPr>
        <a:xfrm xmlns:a="http://schemas.openxmlformats.org/drawingml/2006/main">
          <a:off x="3725178" y="3204595"/>
          <a:ext cx="0" cy="147646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0.4036</cdr:x>
      <cdr:y>0.66467</cdr:y>
    </cdr:from>
    <cdr:to>
      <cdr:x>0.45376</cdr:x>
      <cdr:y>0.70142</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4320313" y="3696853"/>
          <a:ext cx="536930" cy="20440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userShapes>
</file>

<file path=ppt/drawings/drawing12.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userShapes>
</file>

<file path=ppt/drawings/drawing13.xml><?xml version="1.0" encoding="utf-8"?>
<c:userShapes xmlns:c="http://schemas.openxmlformats.org/drawingml/2006/chart">
  <cdr:relSizeAnchor xmlns:cdr="http://schemas.openxmlformats.org/drawingml/2006/chartDrawing">
    <cdr:from>
      <cdr:x>0.71582</cdr:x>
      <cdr:y>0.39309</cdr:y>
    </cdr:from>
    <cdr:to>
      <cdr:x>0.76777</cdr:x>
      <cdr:y>0.44265</cdr:y>
    </cdr:to>
    <cdr:cxnSp macro="">
      <cdr:nvCxnSpPr>
        <cdr:cNvPr id="6" name="Straight Arrow Connector 5">
          <a:extLst xmlns:a="http://schemas.openxmlformats.org/drawingml/2006/main">
            <a:ext uri="{FF2B5EF4-FFF2-40B4-BE49-F238E27FC236}">
              <a16:creationId xmlns:a16="http://schemas.microsoft.com/office/drawing/2014/main" id="{E18D0AC1-0D23-4C05-84C7-2148773964E6}"/>
            </a:ext>
          </a:extLst>
        </cdr:cNvPr>
        <cdr:cNvCxnSpPr>
          <a:cxnSpLocks xmlns:a="http://schemas.openxmlformats.org/drawingml/2006/main"/>
        </cdr:cNvCxnSpPr>
      </cdr:nvCxnSpPr>
      <cdr:spPr>
        <a:xfrm xmlns:a="http://schemas.openxmlformats.org/drawingml/2006/main" flipV="1">
          <a:off x="8486853" y="2199787"/>
          <a:ext cx="615926" cy="277345"/>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0.93593</cdr:x>
      <cdr:y>0.25034</cdr:y>
    </cdr:from>
    <cdr:to>
      <cdr:x>0.93593</cdr:x>
      <cdr:y>0.79921</cdr:y>
    </cdr:to>
    <cdr:cxnSp macro="">
      <cdr:nvCxnSpPr>
        <cdr:cNvPr id="11" name="Straight Connector 10">
          <a:extLst xmlns:a="http://schemas.openxmlformats.org/drawingml/2006/main">
            <a:ext uri="{FF2B5EF4-FFF2-40B4-BE49-F238E27FC236}">
              <a16:creationId xmlns:a16="http://schemas.microsoft.com/office/drawing/2014/main" id="{DB3F68C3-4A5B-4F8F-BADE-7B597E0A5CF4}"/>
            </a:ext>
          </a:extLst>
        </cdr:cNvPr>
        <cdr:cNvCxnSpPr/>
      </cdr:nvCxnSpPr>
      <cdr:spPr>
        <a:xfrm xmlns:a="http://schemas.openxmlformats.org/drawingml/2006/main">
          <a:off x="11096459" y="1400962"/>
          <a:ext cx="0" cy="307154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0.89811</cdr:x>
      <cdr:y>0.33879</cdr:y>
    </cdr:from>
    <cdr:to>
      <cdr:x>0.89811</cdr:x>
      <cdr:y>0.80032</cdr:y>
    </cdr:to>
    <cdr:cxnSp macro="">
      <cdr:nvCxnSpPr>
        <cdr:cNvPr id="20" name="Straight Connector 19">
          <a:extLst xmlns:a="http://schemas.openxmlformats.org/drawingml/2006/main">
            <a:ext uri="{FF2B5EF4-FFF2-40B4-BE49-F238E27FC236}">
              <a16:creationId xmlns:a16="http://schemas.microsoft.com/office/drawing/2014/main" id="{A9D37F37-4624-460D-8FEA-77BF9D462509}"/>
            </a:ext>
          </a:extLst>
        </cdr:cNvPr>
        <cdr:cNvCxnSpPr/>
      </cdr:nvCxnSpPr>
      <cdr:spPr>
        <a:xfrm xmlns:a="http://schemas.openxmlformats.org/drawingml/2006/main">
          <a:off x="10648113" y="1895912"/>
          <a:ext cx="0" cy="258281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0.8583</cdr:x>
      <cdr:y>0.36277</cdr:y>
    </cdr:from>
    <cdr:to>
      <cdr:x>0.8583</cdr:x>
      <cdr:y>0.80032</cdr:y>
    </cdr:to>
    <cdr:cxnSp macro="">
      <cdr:nvCxnSpPr>
        <cdr:cNvPr id="23" name="Straight Connector 22">
          <a:extLst xmlns:a="http://schemas.openxmlformats.org/drawingml/2006/main">
            <a:ext uri="{FF2B5EF4-FFF2-40B4-BE49-F238E27FC236}">
              <a16:creationId xmlns:a16="http://schemas.microsoft.com/office/drawing/2014/main" id="{C7BAC6D7-D811-49FF-AB5D-D08ADAFB1808}"/>
            </a:ext>
          </a:extLst>
        </cdr:cNvPr>
        <cdr:cNvCxnSpPr/>
      </cdr:nvCxnSpPr>
      <cdr:spPr>
        <a:xfrm xmlns:a="http://schemas.openxmlformats.org/drawingml/2006/main">
          <a:off x="10176091" y="2030136"/>
          <a:ext cx="0" cy="244859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0.81739</cdr:x>
      <cdr:y>0.36277</cdr:y>
    </cdr:from>
    <cdr:to>
      <cdr:x>0.81739</cdr:x>
      <cdr:y>0.79827</cdr:y>
    </cdr:to>
    <cdr:cxnSp macro="">
      <cdr:nvCxnSpPr>
        <cdr:cNvPr id="26" name="Straight Connector 25">
          <a:extLst xmlns:a="http://schemas.openxmlformats.org/drawingml/2006/main">
            <a:ext uri="{FF2B5EF4-FFF2-40B4-BE49-F238E27FC236}">
              <a16:creationId xmlns:a16="http://schemas.microsoft.com/office/drawing/2014/main" id="{AEA56AB6-EBB3-4E5C-A1AE-78203CB67CC9}"/>
            </a:ext>
          </a:extLst>
        </cdr:cNvPr>
        <cdr:cNvCxnSpPr/>
      </cdr:nvCxnSpPr>
      <cdr:spPr>
        <a:xfrm xmlns:a="http://schemas.openxmlformats.org/drawingml/2006/main">
          <a:off x="9691060" y="2030136"/>
          <a:ext cx="0" cy="243709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0.85963</cdr:x>
      <cdr:y>0.13492</cdr:y>
    </cdr:from>
    <cdr:to>
      <cdr:x>0.90979</cdr:x>
      <cdr:y>0.18057</cdr:y>
    </cdr:to>
    <cdr:sp macro="" textlink="">
      <cdr:nvSpPr>
        <cdr:cNvPr id="17" name="TextBox 1">
          <a:extLst xmlns:a="http://schemas.openxmlformats.org/drawingml/2006/main">
            <a:ext uri="{FF2B5EF4-FFF2-40B4-BE49-F238E27FC236}">
              <a16:creationId xmlns:a16="http://schemas.microsoft.com/office/drawing/2014/main" id="{0751A126-93EA-4161-81D3-4731261518A1}"/>
            </a:ext>
          </a:extLst>
        </cdr:cNvPr>
        <cdr:cNvSpPr txBox="1"/>
      </cdr:nvSpPr>
      <cdr:spPr>
        <a:xfrm xmlns:a="http://schemas.openxmlformats.org/drawingml/2006/main">
          <a:off x="9201824" y="750439"/>
          <a:ext cx="536931" cy="253901"/>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0.91078</cdr:x>
      <cdr:y>0.14891</cdr:y>
    </cdr:from>
    <cdr:to>
      <cdr:x>0.97632</cdr:x>
      <cdr:y>0.20135</cdr:y>
    </cdr:to>
    <cdr:cxnSp macro="">
      <cdr:nvCxnSpPr>
        <cdr:cNvPr id="18" name="Straight Arrow Connector 17">
          <a:extLst xmlns:a="http://schemas.openxmlformats.org/drawingml/2006/main">
            <a:ext uri="{FF2B5EF4-FFF2-40B4-BE49-F238E27FC236}">
              <a16:creationId xmlns:a16="http://schemas.microsoft.com/office/drawing/2014/main" id="{305D4577-977E-4780-9048-5D54C86697DC}"/>
            </a:ext>
          </a:extLst>
        </cdr:cNvPr>
        <cdr:cNvCxnSpPr>
          <a:cxnSpLocks xmlns:a="http://schemas.openxmlformats.org/drawingml/2006/main"/>
        </cdr:cNvCxnSpPr>
      </cdr:nvCxnSpPr>
      <cdr:spPr>
        <a:xfrm xmlns:a="http://schemas.openxmlformats.org/drawingml/2006/main">
          <a:off x="10798304" y="833298"/>
          <a:ext cx="777050" cy="29348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0.77215</cdr:x>
      <cdr:y>0.3864</cdr:y>
    </cdr:from>
    <cdr:to>
      <cdr:x>0.7724</cdr:x>
      <cdr:y>0.80049</cdr:y>
    </cdr:to>
    <cdr:cxnSp macro="">
      <cdr:nvCxnSpPr>
        <cdr:cNvPr id="12" name="Straight Connector 11">
          <a:extLst xmlns:a="http://schemas.openxmlformats.org/drawingml/2006/main">
            <a:ext uri="{FF2B5EF4-FFF2-40B4-BE49-F238E27FC236}">
              <a16:creationId xmlns:a16="http://schemas.microsoft.com/office/drawing/2014/main" id="{A99FBBDF-1060-42AB-B657-9A9D42211C0B}"/>
            </a:ext>
          </a:extLst>
        </cdr:cNvPr>
        <cdr:cNvCxnSpPr/>
      </cdr:nvCxnSpPr>
      <cdr:spPr>
        <a:xfrm xmlns:a="http://schemas.openxmlformats.org/drawingml/2006/main">
          <a:off x="9154651" y="2162346"/>
          <a:ext cx="3005" cy="231732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0.64017</cdr:x>
      <cdr:y>0.12562</cdr:y>
    </cdr:from>
    <cdr:to>
      <cdr:x>0.78191</cdr:x>
      <cdr:y>0.18017</cdr:y>
    </cdr:to>
    <cdr:sp macro="" textlink="">
      <cdr:nvSpPr>
        <cdr:cNvPr id="2" name="TextBox 1">
          <a:extLst xmlns:a="http://schemas.openxmlformats.org/drawingml/2006/main">
            <a:ext uri="{FF2B5EF4-FFF2-40B4-BE49-F238E27FC236}">
              <a16:creationId xmlns:a16="http://schemas.microsoft.com/office/drawing/2014/main" id="{AC1F128E-002B-4537-86B7-1B39DE7E62C6}"/>
            </a:ext>
          </a:extLst>
        </cdr:cNvPr>
        <cdr:cNvSpPr txBox="1"/>
      </cdr:nvSpPr>
      <cdr:spPr>
        <a:xfrm xmlns:a="http://schemas.openxmlformats.org/drawingml/2006/main">
          <a:off x="6988627" y="709126"/>
          <a:ext cx="1547327" cy="3079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0.29316</cdr:x>
      <cdr:y>0.20331</cdr:y>
    </cdr:from>
    <cdr:to>
      <cdr:x>0.45727</cdr:x>
      <cdr:y>0.36529</cdr:y>
    </cdr:to>
    <cdr:sp macro="" textlink="">
      <cdr:nvSpPr>
        <cdr:cNvPr id="3" name="TextBox 2">
          <a:extLst xmlns:a="http://schemas.openxmlformats.org/drawingml/2006/main">
            <a:ext uri="{FF2B5EF4-FFF2-40B4-BE49-F238E27FC236}">
              <a16:creationId xmlns:a16="http://schemas.microsoft.com/office/drawing/2014/main" id="{2FD915E8-6A40-4DFC-B42D-42562C7833E8}"/>
            </a:ext>
          </a:extLst>
        </cdr:cNvPr>
        <cdr:cNvSpPr txBox="1"/>
      </cdr:nvSpPr>
      <cdr:spPr>
        <a:xfrm xmlns:a="http://schemas.openxmlformats.org/drawingml/2006/main">
          <a:off x="3200400" y="1147665"/>
          <a:ext cx="179147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0.899</cdr:x>
      <cdr:y>0.08595</cdr:y>
    </cdr:from>
    <cdr:to>
      <cdr:x>0.98276</cdr:x>
      <cdr:y>0.13223</cdr:y>
    </cdr:to>
    <cdr:sp macro="" textlink="">
      <cdr:nvSpPr>
        <cdr:cNvPr id="4" name="TextBox 3">
          <a:extLst xmlns:a="http://schemas.openxmlformats.org/drawingml/2006/main">
            <a:ext uri="{FF2B5EF4-FFF2-40B4-BE49-F238E27FC236}">
              <a16:creationId xmlns:a16="http://schemas.microsoft.com/office/drawing/2014/main" id="{180E901B-AF84-4D06-BA1D-334DA0EDFE44}"/>
            </a:ext>
          </a:extLst>
        </cdr:cNvPr>
        <cdr:cNvSpPr txBox="1"/>
      </cdr:nvSpPr>
      <cdr:spPr>
        <a:xfrm xmlns:a="http://schemas.openxmlformats.org/drawingml/2006/main">
          <a:off x="9814249" y="485192"/>
          <a:ext cx="914400" cy="261258"/>
        </a:xfrm>
        <a:prstGeom xmlns:a="http://schemas.openxmlformats.org/drawingml/2006/main" prst="rect">
          <a:avLst/>
        </a:prstGeom>
        <a:ln xmlns:a="http://schemas.openxmlformats.org/drawingml/2006/main" w="3175">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050" b="1" dirty="0"/>
            <a:t>$2.25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userShapes>
</file>

<file path=ppt/drawings/drawing3.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userShapes>
</file>

<file path=ppt/drawings/drawing5.xml><?xml version="1.0" encoding="utf-8"?>
<c:userShapes xmlns:c="http://schemas.openxmlformats.org/drawingml/2006/chart">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dr:relSizeAnchor xmlns:cdr="http://schemas.openxmlformats.org/drawingml/2006/chartDrawing">
    <cdr:from>
      <cdr:x>0.78104</cdr:x>
      <cdr:y>0.38387</cdr:y>
    </cdr:from>
    <cdr:to>
      <cdr:x>0.86211</cdr:x>
      <cdr:y>0.38387</cdr:y>
    </cdr:to>
    <cdr:cxnSp macro="">
      <cdr:nvCxnSpPr>
        <cdr:cNvPr id="9" name="Straight Arrow Connector 8">
          <a:extLst xmlns:a="http://schemas.openxmlformats.org/drawingml/2006/main">
            <a:ext uri="{FF2B5EF4-FFF2-40B4-BE49-F238E27FC236}">
              <a16:creationId xmlns:a16="http://schemas.microsoft.com/office/drawing/2014/main" id="{0B8948D1-BB4E-48B8-B754-DC6A99E22433}"/>
            </a:ext>
          </a:extLst>
        </cdr:cNvPr>
        <cdr:cNvCxnSpPr/>
      </cdr:nvCxnSpPr>
      <cdr:spPr>
        <a:xfrm xmlns:a="http://schemas.openxmlformats.org/drawingml/2006/main" flipH="1">
          <a:off x="8360560" y="2135057"/>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0.07589</cdr:x>
      <cdr:y>0.33635</cdr:y>
    </cdr:from>
    <cdr:to>
      <cdr:x>0.13153</cdr:x>
      <cdr:y>0.382</cdr:y>
    </cdr:to>
    <cdr:sp macro="" textlink="">
      <cdr:nvSpPr>
        <cdr:cNvPr id="2" name="TextBox 2">
          <a:extLst xmlns:a="http://schemas.openxmlformats.org/drawingml/2006/main">
            <a:ext uri="{FF2B5EF4-FFF2-40B4-BE49-F238E27FC236}">
              <a16:creationId xmlns:a16="http://schemas.microsoft.com/office/drawing/2014/main" id="{7D1EF7E7-3D89-41AB-9451-464FE1BFD783}"/>
            </a:ext>
          </a:extLst>
        </cdr:cNvPr>
        <cdr:cNvSpPr txBox="1"/>
      </cdr:nvSpPr>
      <cdr:spPr>
        <a:xfrm xmlns:a="http://schemas.openxmlformats.org/drawingml/2006/main">
          <a:off x="812372" y="1870745"/>
          <a:ext cx="595618" cy="253916"/>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dirty="0"/>
            <a:t>18.25</a:t>
          </a:r>
        </a:p>
      </cdr:txBody>
    </cdr:sp>
  </cdr:relSizeAnchor>
</c:userShapes>
</file>

<file path=ppt/drawings/drawing8.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0.5306</cdr:x>
      <cdr:y>0.21898</cdr:y>
    </cdr:from>
    <cdr:to>
      <cdr:x>0.58076</cdr:x>
      <cdr:y>0.26464</cdr:y>
    </cdr:to>
    <cdr:sp macro="" textlink="">
      <cdr:nvSpPr>
        <cdr:cNvPr id="7" name="TextBox 1">
          <a:extLst xmlns:a="http://schemas.openxmlformats.org/drawingml/2006/main">
            <a:ext uri="{FF2B5EF4-FFF2-40B4-BE49-F238E27FC236}">
              <a16:creationId xmlns:a16="http://schemas.microsoft.com/office/drawing/2014/main" id="{9ABC459C-140C-41C5-A8BC-599C491FEF90}"/>
            </a:ext>
          </a:extLst>
        </cdr:cNvPr>
        <cdr:cNvSpPr txBox="1"/>
      </cdr:nvSpPr>
      <cdr:spPr>
        <a:xfrm xmlns:a="http://schemas.openxmlformats.org/drawingml/2006/main">
          <a:off x="5679780" y="1217966"/>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29.25</a:t>
          </a:r>
        </a:p>
      </cdr:txBody>
    </cdr:sp>
  </cdr:relSizeAnchor>
  <cdr:relSizeAnchor xmlns:cdr="http://schemas.openxmlformats.org/drawingml/2006/chartDrawing">
    <cdr:from>
      <cdr:x>0.82297</cdr:x>
      <cdr:y>0.12666</cdr:y>
    </cdr:from>
    <cdr:to>
      <cdr:x>0.87313</cdr:x>
      <cdr:y>0.17232</cdr:y>
    </cdr:to>
    <cdr:sp macro="" textlink="">
      <cdr:nvSpPr>
        <cdr:cNvPr id="8" name="TextBox 1">
          <a:extLst xmlns:a="http://schemas.openxmlformats.org/drawingml/2006/main">
            <a:ext uri="{FF2B5EF4-FFF2-40B4-BE49-F238E27FC236}">
              <a16:creationId xmlns:a16="http://schemas.microsoft.com/office/drawing/2014/main" id="{92B554AC-1C0C-4145-81AF-A71120E19EF9}"/>
            </a:ext>
          </a:extLst>
        </cdr:cNvPr>
        <cdr:cNvSpPr txBox="1"/>
      </cdr:nvSpPr>
      <cdr:spPr>
        <a:xfrm xmlns:a="http://schemas.openxmlformats.org/drawingml/2006/main">
          <a:off x="8809340" y="704484"/>
          <a:ext cx="536930" cy="253916"/>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33.75</a:t>
          </a:r>
        </a:p>
      </cdr:txBody>
    </cdr:sp>
  </cdr:relSizeAnchor>
</c:userShapes>
</file>

<file path=ppt/drawings/drawing9.xml><?xml version="1.0" encoding="utf-8"?>
<c:userShapes xmlns:c="http://schemas.openxmlformats.org/drawingml/2006/chart">
  <cdr:relSizeAnchor xmlns:cdr="http://schemas.openxmlformats.org/drawingml/2006/chartDrawing">
    <cdr:from>
      <cdr:x>0.52147</cdr:x>
      <cdr:y>0.61376</cdr:y>
    </cdr:from>
    <cdr:to>
      <cdr:x>0.57163</cdr:x>
      <cdr:y>0.65051</cdr:y>
    </cdr:to>
    <cdr:sp macro="" textlink="">
      <cdr:nvSpPr>
        <cdr:cNvPr id="3" name="TextBox 1">
          <a:extLst xmlns:a="http://schemas.openxmlformats.org/drawingml/2006/main">
            <a:ext uri="{FF2B5EF4-FFF2-40B4-BE49-F238E27FC236}">
              <a16:creationId xmlns:a16="http://schemas.microsoft.com/office/drawing/2014/main" id="{D8F1D7C8-B266-475A-9F10-9924F4B7C031}"/>
            </a:ext>
          </a:extLst>
        </cdr:cNvPr>
        <cdr:cNvSpPr txBox="1"/>
      </cdr:nvSpPr>
      <cdr:spPr>
        <a:xfrm xmlns:a="http://schemas.openxmlformats.org/drawingml/2006/main">
          <a:off x="5582013" y="3413682"/>
          <a:ext cx="536930" cy="204370"/>
        </a:xfrm>
        <a:prstGeom xmlns:a="http://schemas.openxmlformats.org/drawingml/2006/main" prst="rect">
          <a:avLst/>
        </a:prstGeom>
        <a:ln xmlns:a="http://schemas.openxmlformats.org/drawingml/2006/main" w="31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12.50</a:t>
          </a:r>
        </a:p>
      </cdr:txBody>
    </cdr:sp>
  </cdr:relSizeAnchor>
  <cdr:relSizeAnchor xmlns:cdr="http://schemas.openxmlformats.org/drawingml/2006/chartDrawing">
    <cdr:from>
      <cdr:x>0.44095</cdr:x>
      <cdr:y>0.65051</cdr:y>
    </cdr:from>
    <cdr:to>
      <cdr:x>0.52202</cdr:x>
      <cdr:y>0.65051</cdr:y>
    </cdr:to>
    <cdr:cxnSp macro="">
      <cdr:nvCxnSpPr>
        <cdr:cNvPr id="4" name="Straight Arrow Connector 3">
          <a:extLst xmlns:a="http://schemas.openxmlformats.org/drawingml/2006/main">
            <a:ext uri="{FF2B5EF4-FFF2-40B4-BE49-F238E27FC236}">
              <a16:creationId xmlns:a16="http://schemas.microsoft.com/office/drawing/2014/main" id="{DB20E522-83CD-4878-8544-1BB8ECC5DEDE}"/>
            </a:ext>
          </a:extLst>
        </cdr:cNvPr>
        <cdr:cNvCxnSpPr/>
      </cdr:nvCxnSpPr>
      <cdr:spPr>
        <a:xfrm xmlns:a="http://schemas.openxmlformats.org/drawingml/2006/main" flipH="1">
          <a:off x="4720093" y="3618052"/>
          <a:ext cx="867747" cy="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74D570-F9C4-4E2F-8301-D70746160262}" type="datetimeFigureOut">
              <a:rPr lang="en-US" smtClean="0"/>
              <a:t>4/24/2023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3777F1-3D21-48BD-B86B-2D11BF358B07}" type="slidenum">
              <a:rPr lang="en-US" smtClean="0"/>
              <a:t>‹#›</a:t>
            </a:fld>
            <a:endParaRPr lang="en-US"/>
          </a:p>
        </p:txBody>
      </p:sp>
    </p:spTree>
    <p:extLst>
      <p:ext uri="{BB962C8B-B14F-4D97-AF65-F5344CB8AC3E}">
        <p14:creationId xmlns:p14="http://schemas.microsoft.com/office/powerpoint/2010/main" val="33276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BD16-583F-43FE-B208-DB4FE7419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8D48-0B35-4E29-8749-1B1EB41C0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446151-5893-4946-BB63-4B6421227AE3}"/>
              </a:ext>
            </a:extLst>
          </p:cNvPr>
          <p:cNvSpPr>
            <a:spLocks noGrp="1"/>
          </p:cNvSpPr>
          <p:nvPr>
            <p:ph type="dt" sz="half" idx="10"/>
          </p:nvPr>
        </p:nvSpPr>
        <p:spPr/>
        <p:txBody>
          <a:bodyPr/>
          <a:lstStyle/>
          <a:p>
            <a:fld id="{B5FECF5A-ECFD-434E-8EBD-E6DC3A18BD91}" type="datetime1">
              <a:rPr lang="en-US" smtClean="0"/>
              <a:t>4/24/2023</a:t>
            </a:fld>
            <a:endParaRPr lang="en-US"/>
          </a:p>
        </p:txBody>
      </p:sp>
      <p:sp>
        <p:nvSpPr>
          <p:cNvPr id="5" name="Footer Placeholder 4">
            <a:extLst>
              <a:ext uri="{FF2B5EF4-FFF2-40B4-BE49-F238E27FC236}">
                <a16:creationId xmlns:a16="http://schemas.microsoft.com/office/drawing/2014/main" id="{54C58808-FA33-4542-AB45-71671C5E3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5D10B-37FF-4E02-AC69-97FDBCA0367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414073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508A-12E0-42B4-9A9F-D775F88A9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ACD788-02D4-4A2A-B973-1DEC3FE294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3F5D3-F33B-4405-AB9B-84FE21720D41}"/>
              </a:ext>
            </a:extLst>
          </p:cNvPr>
          <p:cNvSpPr>
            <a:spLocks noGrp="1"/>
          </p:cNvSpPr>
          <p:nvPr>
            <p:ph type="dt" sz="half" idx="10"/>
          </p:nvPr>
        </p:nvSpPr>
        <p:spPr/>
        <p:txBody>
          <a:bodyPr/>
          <a:lstStyle/>
          <a:p>
            <a:fld id="{46DBB1F0-F048-4D8C-ACC1-D1753F70E438}" type="datetime1">
              <a:rPr lang="en-US" smtClean="0"/>
              <a:t>4/24/2023</a:t>
            </a:fld>
            <a:endParaRPr lang="en-US"/>
          </a:p>
        </p:txBody>
      </p:sp>
      <p:sp>
        <p:nvSpPr>
          <p:cNvPr id="5" name="Footer Placeholder 4">
            <a:extLst>
              <a:ext uri="{FF2B5EF4-FFF2-40B4-BE49-F238E27FC236}">
                <a16:creationId xmlns:a16="http://schemas.microsoft.com/office/drawing/2014/main" id="{44D05A88-7E1A-4701-80F3-2A54B5CB9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61D98-E1D4-4FF1-A11C-1B453509D2D1}"/>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08470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21E3C-7AE6-403B-8C29-0E8B8D179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BB252-19D5-4D3A-BF7E-7A7BFD92A8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B8A61-1173-43D2-8A0C-5A56D229F070}"/>
              </a:ext>
            </a:extLst>
          </p:cNvPr>
          <p:cNvSpPr>
            <a:spLocks noGrp="1"/>
          </p:cNvSpPr>
          <p:nvPr>
            <p:ph type="dt" sz="half" idx="10"/>
          </p:nvPr>
        </p:nvSpPr>
        <p:spPr/>
        <p:txBody>
          <a:bodyPr/>
          <a:lstStyle/>
          <a:p>
            <a:fld id="{CEFBDD4A-AFDF-4F07-8100-8733AC1F4A3C}" type="datetime1">
              <a:rPr lang="en-US" smtClean="0"/>
              <a:t>4/24/2023</a:t>
            </a:fld>
            <a:endParaRPr lang="en-US"/>
          </a:p>
        </p:txBody>
      </p:sp>
      <p:sp>
        <p:nvSpPr>
          <p:cNvPr id="5" name="Footer Placeholder 4">
            <a:extLst>
              <a:ext uri="{FF2B5EF4-FFF2-40B4-BE49-F238E27FC236}">
                <a16:creationId xmlns:a16="http://schemas.microsoft.com/office/drawing/2014/main" id="{13837DA0-6400-4F20-9A60-30270F8F4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E24BD-3BA5-4951-83B2-C13A5E06BFB8}"/>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95530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2688-6932-45AA-89A0-092155B34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E7068-F65B-4E54-B217-77D426958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6F1E2-7019-41B7-9F36-E7141DACDA12}"/>
              </a:ext>
            </a:extLst>
          </p:cNvPr>
          <p:cNvSpPr>
            <a:spLocks noGrp="1"/>
          </p:cNvSpPr>
          <p:nvPr>
            <p:ph type="dt" sz="half" idx="10"/>
          </p:nvPr>
        </p:nvSpPr>
        <p:spPr/>
        <p:txBody>
          <a:bodyPr/>
          <a:lstStyle/>
          <a:p>
            <a:fld id="{04FEE50B-ADCD-4296-B386-7230518D9BDB}" type="datetime1">
              <a:rPr lang="en-US" smtClean="0"/>
              <a:t>4/24/2023</a:t>
            </a:fld>
            <a:endParaRPr lang="en-US"/>
          </a:p>
        </p:txBody>
      </p:sp>
      <p:sp>
        <p:nvSpPr>
          <p:cNvPr id="5" name="Footer Placeholder 4">
            <a:extLst>
              <a:ext uri="{FF2B5EF4-FFF2-40B4-BE49-F238E27FC236}">
                <a16:creationId xmlns:a16="http://schemas.microsoft.com/office/drawing/2014/main" id="{EF424251-D87F-4E2A-9514-1E85DD8A4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1FAED-20B2-4BAB-96AF-ED0A7B8C5A3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6187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F09E-38DA-41FF-ADE4-ECE176F66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A7669-FAA4-46D4-B17B-E36EA19C0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8C32C-05C7-434F-8060-E3E41C60D247}"/>
              </a:ext>
            </a:extLst>
          </p:cNvPr>
          <p:cNvSpPr>
            <a:spLocks noGrp="1"/>
          </p:cNvSpPr>
          <p:nvPr>
            <p:ph type="dt" sz="half" idx="10"/>
          </p:nvPr>
        </p:nvSpPr>
        <p:spPr/>
        <p:txBody>
          <a:bodyPr/>
          <a:lstStyle/>
          <a:p>
            <a:fld id="{2AB4B5EF-E94F-4654-BAEC-4A3E1A6194E8}" type="datetime1">
              <a:rPr lang="en-US" smtClean="0"/>
              <a:t>4/24/2023</a:t>
            </a:fld>
            <a:endParaRPr lang="en-US"/>
          </a:p>
        </p:txBody>
      </p:sp>
      <p:sp>
        <p:nvSpPr>
          <p:cNvPr id="5" name="Footer Placeholder 4">
            <a:extLst>
              <a:ext uri="{FF2B5EF4-FFF2-40B4-BE49-F238E27FC236}">
                <a16:creationId xmlns:a16="http://schemas.microsoft.com/office/drawing/2014/main" id="{19B1BDF0-10F9-4310-9DAC-E42B6CCF7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070CC-C49A-4CA1-A737-EA01CD5EFA32}"/>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5767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5E5E-A347-437B-B6F0-F2C3239B4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71E98-3691-4FBB-B156-28DBF6BB4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9581B-499E-454A-A5FB-2F6E2CC95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16963-DB63-4925-AF3B-8DAAE068D9A4}"/>
              </a:ext>
            </a:extLst>
          </p:cNvPr>
          <p:cNvSpPr>
            <a:spLocks noGrp="1"/>
          </p:cNvSpPr>
          <p:nvPr>
            <p:ph type="dt" sz="half" idx="10"/>
          </p:nvPr>
        </p:nvSpPr>
        <p:spPr/>
        <p:txBody>
          <a:bodyPr/>
          <a:lstStyle/>
          <a:p>
            <a:fld id="{C5FBD79C-8998-4994-B915-CCF09046CBA5}" type="datetime1">
              <a:rPr lang="en-US" smtClean="0"/>
              <a:t>4/24/2023</a:t>
            </a:fld>
            <a:endParaRPr lang="en-US"/>
          </a:p>
        </p:txBody>
      </p:sp>
      <p:sp>
        <p:nvSpPr>
          <p:cNvPr id="6" name="Footer Placeholder 5">
            <a:extLst>
              <a:ext uri="{FF2B5EF4-FFF2-40B4-BE49-F238E27FC236}">
                <a16:creationId xmlns:a16="http://schemas.microsoft.com/office/drawing/2014/main" id="{53FAFAF9-F377-405D-93CE-F661E6C4D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F1C44-0598-4D4E-9DFF-A04D3788C531}"/>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21911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9326-3AF6-42FA-B100-1B435BDA6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BABEA-5E71-4C50-86C5-2E3F22915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BF6F3-5622-4BF9-AFD8-F0ADC934F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01065-5A38-41A6-BCE5-B5227EA81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5E1A3-8ACE-41EA-A4FB-5EF23C984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6CBB-F829-4643-8280-D82FEE146FB5}"/>
              </a:ext>
            </a:extLst>
          </p:cNvPr>
          <p:cNvSpPr>
            <a:spLocks noGrp="1"/>
          </p:cNvSpPr>
          <p:nvPr>
            <p:ph type="dt" sz="half" idx="10"/>
          </p:nvPr>
        </p:nvSpPr>
        <p:spPr/>
        <p:txBody>
          <a:bodyPr/>
          <a:lstStyle/>
          <a:p>
            <a:fld id="{07254595-9763-4CD6-8467-C22ABA4ED54F}" type="datetime1">
              <a:rPr lang="en-US" smtClean="0"/>
              <a:t>4/24/2023</a:t>
            </a:fld>
            <a:endParaRPr lang="en-US"/>
          </a:p>
        </p:txBody>
      </p:sp>
      <p:sp>
        <p:nvSpPr>
          <p:cNvPr id="8" name="Footer Placeholder 7">
            <a:extLst>
              <a:ext uri="{FF2B5EF4-FFF2-40B4-BE49-F238E27FC236}">
                <a16:creationId xmlns:a16="http://schemas.microsoft.com/office/drawing/2014/main" id="{C414123F-DEFF-4EE2-A318-E0727051E2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CC973A-C203-485D-97F6-E0BB53268C55}"/>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74179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F22A-7D77-41E2-A0B2-994A35F9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7B30F-D283-4800-92DA-EAE129AF432D}"/>
              </a:ext>
            </a:extLst>
          </p:cNvPr>
          <p:cNvSpPr>
            <a:spLocks noGrp="1"/>
          </p:cNvSpPr>
          <p:nvPr>
            <p:ph type="dt" sz="half" idx="10"/>
          </p:nvPr>
        </p:nvSpPr>
        <p:spPr/>
        <p:txBody>
          <a:bodyPr/>
          <a:lstStyle/>
          <a:p>
            <a:fld id="{24E80B56-1009-462C-A299-E77459DBF1ED}" type="datetime1">
              <a:rPr lang="en-US" smtClean="0"/>
              <a:t>4/24/2023</a:t>
            </a:fld>
            <a:endParaRPr lang="en-US"/>
          </a:p>
        </p:txBody>
      </p:sp>
      <p:sp>
        <p:nvSpPr>
          <p:cNvPr id="4" name="Footer Placeholder 3">
            <a:extLst>
              <a:ext uri="{FF2B5EF4-FFF2-40B4-BE49-F238E27FC236}">
                <a16:creationId xmlns:a16="http://schemas.microsoft.com/office/drawing/2014/main" id="{705C7F99-A982-465E-AFF7-0BBA6D563C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24EA9-5109-4AB6-B911-05245DBDB8E3}"/>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107220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E9A4A-56C7-4E68-8F18-9028573646F4}"/>
              </a:ext>
            </a:extLst>
          </p:cNvPr>
          <p:cNvSpPr>
            <a:spLocks noGrp="1"/>
          </p:cNvSpPr>
          <p:nvPr>
            <p:ph type="dt" sz="half" idx="10"/>
          </p:nvPr>
        </p:nvSpPr>
        <p:spPr/>
        <p:txBody>
          <a:bodyPr/>
          <a:lstStyle/>
          <a:p>
            <a:fld id="{259A7788-C36A-43FB-85EC-AB7FE210B2B2}" type="datetime1">
              <a:rPr lang="en-US" smtClean="0"/>
              <a:t>4/24/2023</a:t>
            </a:fld>
            <a:endParaRPr lang="en-US"/>
          </a:p>
        </p:txBody>
      </p:sp>
      <p:sp>
        <p:nvSpPr>
          <p:cNvPr id="3" name="Footer Placeholder 2">
            <a:extLst>
              <a:ext uri="{FF2B5EF4-FFF2-40B4-BE49-F238E27FC236}">
                <a16:creationId xmlns:a16="http://schemas.microsoft.com/office/drawing/2014/main" id="{D1AF52DF-7587-4844-BDB2-50888FB7FC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5301C-5656-4624-B488-A8580A7F6043}"/>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311080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3805-70D4-41A7-B6EA-2F54FB22F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11CDFF-84CD-4789-A547-10228E90F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C2133-D4E5-43A6-9F6D-C94CB483A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719B4-F81C-4792-B179-B97E997304CD}"/>
              </a:ext>
            </a:extLst>
          </p:cNvPr>
          <p:cNvSpPr>
            <a:spLocks noGrp="1"/>
          </p:cNvSpPr>
          <p:nvPr>
            <p:ph type="dt" sz="half" idx="10"/>
          </p:nvPr>
        </p:nvSpPr>
        <p:spPr/>
        <p:txBody>
          <a:bodyPr/>
          <a:lstStyle/>
          <a:p>
            <a:fld id="{BFA71948-4158-422E-A965-21CF3FBD47A3}" type="datetime1">
              <a:rPr lang="en-US" smtClean="0"/>
              <a:t>4/24/2023</a:t>
            </a:fld>
            <a:endParaRPr lang="en-US"/>
          </a:p>
        </p:txBody>
      </p:sp>
      <p:sp>
        <p:nvSpPr>
          <p:cNvPr id="6" name="Footer Placeholder 5">
            <a:extLst>
              <a:ext uri="{FF2B5EF4-FFF2-40B4-BE49-F238E27FC236}">
                <a16:creationId xmlns:a16="http://schemas.microsoft.com/office/drawing/2014/main" id="{8C75B6A1-FCD3-4710-ADED-495C7F602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8E32E-BB29-4B0F-97A5-C0A3271296A8}"/>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91298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5DA0-59FD-4420-9F7D-8A93CC37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2AB70B-4A79-443C-96C5-A5A84AED0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9C03C5-EEB6-4F42-BB7E-504A569A3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5F4EB-B026-4302-AB6C-85300FC3A554}"/>
              </a:ext>
            </a:extLst>
          </p:cNvPr>
          <p:cNvSpPr>
            <a:spLocks noGrp="1"/>
          </p:cNvSpPr>
          <p:nvPr>
            <p:ph type="dt" sz="half" idx="10"/>
          </p:nvPr>
        </p:nvSpPr>
        <p:spPr/>
        <p:txBody>
          <a:bodyPr/>
          <a:lstStyle/>
          <a:p>
            <a:fld id="{928C8EAD-CFAE-4FFC-8F4A-F84841E1CCCA}" type="datetime1">
              <a:rPr lang="en-US" smtClean="0"/>
              <a:t>4/24/2023</a:t>
            </a:fld>
            <a:endParaRPr lang="en-US"/>
          </a:p>
        </p:txBody>
      </p:sp>
      <p:sp>
        <p:nvSpPr>
          <p:cNvPr id="6" name="Footer Placeholder 5">
            <a:extLst>
              <a:ext uri="{FF2B5EF4-FFF2-40B4-BE49-F238E27FC236}">
                <a16:creationId xmlns:a16="http://schemas.microsoft.com/office/drawing/2014/main" id="{C752E4B8-BB53-4867-8106-3E378C0B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2CF0F-F039-4D86-AB53-F0452310DC37}"/>
              </a:ext>
            </a:extLst>
          </p:cNvPr>
          <p:cNvSpPr>
            <a:spLocks noGrp="1"/>
          </p:cNvSpPr>
          <p:nvPr>
            <p:ph type="sldNum" sz="quarter" idx="12"/>
          </p:nvPr>
        </p:nvSpPr>
        <p:spPr/>
        <p:txBody>
          <a:bodyPr/>
          <a:lstStyle/>
          <a:p>
            <a:fld id="{880B8231-CC4A-40A8-893E-FDE44E97AF53}" type="slidenum">
              <a:rPr lang="en-US" smtClean="0"/>
              <a:t>‹#›</a:t>
            </a:fld>
            <a:endParaRPr lang="en-US"/>
          </a:p>
        </p:txBody>
      </p:sp>
    </p:spTree>
    <p:extLst>
      <p:ext uri="{BB962C8B-B14F-4D97-AF65-F5344CB8AC3E}">
        <p14:creationId xmlns:p14="http://schemas.microsoft.com/office/powerpoint/2010/main" val="215173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B9E75-7225-4009-90F2-E03471D19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C20598-40BC-4F8B-8A73-066BCC9DE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3C2C4-4B2C-459D-B648-56EC3C64F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947FF-A342-4299-948C-21A9AD968A13}" type="datetime1">
              <a:rPr lang="en-US" smtClean="0"/>
              <a:t>4/24/2023</a:t>
            </a:fld>
            <a:endParaRPr lang="en-US"/>
          </a:p>
        </p:txBody>
      </p:sp>
      <p:sp>
        <p:nvSpPr>
          <p:cNvPr id="5" name="Footer Placeholder 4">
            <a:extLst>
              <a:ext uri="{FF2B5EF4-FFF2-40B4-BE49-F238E27FC236}">
                <a16:creationId xmlns:a16="http://schemas.microsoft.com/office/drawing/2014/main" id="{D0045A5F-C089-432D-9817-D3866A615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E47A9D-37D3-4CCA-B119-23BD9D1F0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B8231-CC4A-40A8-893E-FDE44E97AF53}" type="slidenum">
              <a:rPr lang="en-US" smtClean="0"/>
              <a:t>‹#›</a:t>
            </a:fld>
            <a:endParaRPr lang="en-US"/>
          </a:p>
        </p:txBody>
      </p:sp>
    </p:spTree>
    <p:extLst>
      <p:ext uri="{BB962C8B-B14F-4D97-AF65-F5344CB8AC3E}">
        <p14:creationId xmlns:p14="http://schemas.microsoft.com/office/powerpoint/2010/main" val="322259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fireret@ffre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fireret@ffret.com"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1</a:t>
            </a:fld>
            <a:endParaRPr lang="en-US"/>
          </a:p>
        </p:txBody>
      </p:sp>
      <p:pic>
        <p:nvPicPr>
          <p:cNvPr id="3" name="Picture 2">
            <a:extLst>
              <a:ext uri="{FF2B5EF4-FFF2-40B4-BE49-F238E27FC236}">
                <a16:creationId xmlns:a16="http://schemas.microsoft.com/office/drawing/2014/main" id="{723BF78E-58D9-4332-A1EC-97A535BF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10" y="1760508"/>
            <a:ext cx="3552825" cy="3571875"/>
          </a:xfrm>
          <a:prstGeom prst="rect">
            <a:avLst/>
          </a:prstGeom>
        </p:spPr>
      </p:pic>
      <p:pic>
        <p:nvPicPr>
          <p:cNvPr id="7" name="Picture 6">
            <a:extLst>
              <a:ext uri="{FF2B5EF4-FFF2-40B4-BE49-F238E27FC236}">
                <a16:creationId xmlns:a16="http://schemas.microsoft.com/office/drawing/2014/main" id="{024AF996-7636-4A0A-BE2E-FD2545F1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66" y="2071687"/>
            <a:ext cx="2857500" cy="2714625"/>
          </a:xfrm>
          <a:prstGeom prst="rect">
            <a:avLst/>
          </a:prstGeom>
        </p:spPr>
      </p:pic>
      <p:sp>
        <p:nvSpPr>
          <p:cNvPr id="8" name="TextBox 7">
            <a:extLst>
              <a:ext uri="{FF2B5EF4-FFF2-40B4-BE49-F238E27FC236}">
                <a16:creationId xmlns:a16="http://schemas.microsoft.com/office/drawing/2014/main" id="{44B20E4A-F7D5-475F-90FD-23533756235E}"/>
              </a:ext>
            </a:extLst>
          </p:cNvPr>
          <p:cNvSpPr txBox="1"/>
          <p:nvPr/>
        </p:nvSpPr>
        <p:spPr>
          <a:xfrm>
            <a:off x="2030136" y="713064"/>
            <a:ext cx="7810150" cy="646331"/>
          </a:xfrm>
          <a:prstGeom prst="rect">
            <a:avLst/>
          </a:prstGeom>
          <a:noFill/>
        </p:spPr>
        <p:txBody>
          <a:bodyPr wrap="square" rtlCol="0">
            <a:spAutoFit/>
          </a:bodyPr>
          <a:lstStyle/>
          <a:p>
            <a:r>
              <a:rPr lang="en-US" sz="3600" b="1" dirty="0"/>
              <a:t>FIREFIGHTERS RETIREMENT SYSTEM</a:t>
            </a:r>
          </a:p>
        </p:txBody>
      </p:sp>
      <p:sp>
        <p:nvSpPr>
          <p:cNvPr id="9" name="TextBox 8">
            <a:extLst>
              <a:ext uri="{FF2B5EF4-FFF2-40B4-BE49-F238E27FC236}">
                <a16:creationId xmlns:a16="http://schemas.microsoft.com/office/drawing/2014/main" id="{A3189A83-8C50-4D0B-9CFF-C8163ACEB107}"/>
              </a:ext>
            </a:extLst>
          </p:cNvPr>
          <p:cNvSpPr txBox="1"/>
          <p:nvPr/>
        </p:nvSpPr>
        <p:spPr>
          <a:xfrm>
            <a:off x="511030" y="5813571"/>
            <a:ext cx="10772162" cy="523220"/>
          </a:xfrm>
          <a:prstGeom prst="rect">
            <a:avLst/>
          </a:prstGeom>
          <a:noFill/>
        </p:spPr>
        <p:txBody>
          <a:bodyPr wrap="square" rtlCol="0">
            <a:spAutoFit/>
          </a:bodyPr>
          <a:lstStyle/>
          <a:p>
            <a:r>
              <a:rPr lang="en-US" sz="2800" dirty="0"/>
              <a:t>Phone-  (225) 925-4060	   Email-  </a:t>
            </a:r>
            <a:r>
              <a:rPr lang="en-US" sz="2800" dirty="0">
                <a:hlinkClick r:id="rId4"/>
              </a:rPr>
              <a:t>fireret@ffret.com</a:t>
            </a:r>
            <a:r>
              <a:rPr lang="en-US" sz="2800" dirty="0"/>
              <a:t>	   URL- ffret.com</a:t>
            </a:r>
          </a:p>
        </p:txBody>
      </p:sp>
    </p:spTree>
    <p:extLst>
      <p:ext uri="{BB962C8B-B14F-4D97-AF65-F5344CB8AC3E}">
        <p14:creationId xmlns:p14="http://schemas.microsoft.com/office/powerpoint/2010/main" val="87509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213CA-520B-4FBB-A44F-CFFA177FF2FA}"/>
              </a:ext>
            </a:extLst>
          </p:cNvPr>
          <p:cNvSpPr>
            <a:spLocks noGrp="1"/>
          </p:cNvSpPr>
          <p:nvPr>
            <p:ph idx="1"/>
          </p:nvPr>
        </p:nvSpPr>
        <p:spPr>
          <a:xfrm>
            <a:off x="838200" y="511728"/>
            <a:ext cx="10515600" cy="5665235"/>
          </a:xfrm>
        </p:spPr>
        <p:txBody>
          <a:bodyPr>
            <a:normAutofit/>
          </a:bodyPr>
          <a:lstStyle/>
          <a:p>
            <a:pPr marL="0" indent="0" algn="ctr">
              <a:buNone/>
            </a:pPr>
            <a:r>
              <a:rPr lang="en-US" sz="2000" b="0" i="0" u="none" strike="noStrike" baseline="0" dirty="0"/>
              <a:t>FRS Financially Impactive Events</a:t>
            </a:r>
          </a:p>
          <a:p>
            <a:pPr algn="just"/>
            <a:endParaRPr lang="en-US" sz="2000" dirty="0"/>
          </a:p>
          <a:p>
            <a:pPr algn="just"/>
            <a:r>
              <a:rPr lang="en-US" sz="2000" b="0" i="0" u="none" strike="noStrike" baseline="0" dirty="0"/>
              <a:t>In 1992, the legislature passed Act No. 1053 which granted military service credit in FRS at no cost to members who left the fire service to fight in the Persian Gulf conflict. In 1999, it passed Act No. 1370 which granted military service credit in FRS to any member who served in the military between 1960-1975 by paying only the employee contributions, without interest. In 2001 it passed Act No. 1176 repealing the foregoing costly laws. The impact was the granting of a millennium of service credit (973 years) which ordinarily would have cost multiples of 10s of millions of dollars, but instead, the system only received $1.5 million dollars in payment. Now a crest wave of members who received that credit are retiring and FRS is paying benefits without having collected sufficient dollars in advance.</a:t>
            </a:r>
          </a:p>
          <a:p>
            <a:endParaRPr lang="en-US" sz="2000" b="0" i="0" u="none" strike="noStrike" baseline="0" dirty="0"/>
          </a:p>
          <a:p>
            <a:endParaRPr lang="en-US" sz="2000" dirty="0"/>
          </a:p>
          <a:p>
            <a:pPr algn="just"/>
            <a:r>
              <a:rPr lang="en-US" sz="2000" b="0" i="0" u="none" strike="noStrike" baseline="0" dirty="0"/>
              <a:t>In 2001, the legislature passed Act No. 1160 which had the effect of reducing the amount of funding that FRS was previously allocated from the Insurance Premium Tax Fund.</a:t>
            </a:r>
            <a:endParaRPr lang="en-US" sz="2000" dirty="0"/>
          </a:p>
        </p:txBody>
      </p:sp>
      <p:sp>
        <p:nvSpPr>
          <p:cNvPr id="4" name="Slide Number Placeholder 3">
            <a:extLst>
              <a:ext uri="{FF2B5EF4-FFF2-40B4-BE49-F238E27FC236}">
                <a16:creationId xmlns:a16="http://schemas.microsoft.com/office/drawing/2014/main" id="{823CD1DD-54E4-4AF6-BEF3-F2F6CCB54189}"/>
              </a:ext>
            </a:extLst>
          </p:cNvPr>
          <p:cNvSpPr>
            <a:spLocks noGrp="1"/>
          </p:cNvSpPr>
          <p:nvPr>
            <p:ph type="sldNum" sz="quarter" idx="12"/>
          </p:nvPr>
        </p:nvSpPr>
        <p:spPr/>
        <p:txBody>
          <a:bodyPr/>
          <a:lstStyle/>
          <a:p>
            <a:fld id="{880B8231-CC4A-40A8-893E-FDE44E97AF53}" type="slidenum">
              <a:rPr lang="en-US" smtClean="0"/>
              <a:t>10</a:t>
            </a:fld>
            <a:endParaRPr lang="en-US"/>
          </a:p>
        </p:txBody>
      </p:sp>
    </p:spTree>
    <p:extLst>
      <p:ext uri="{BB962C8B-B14F-4D97-AF65-F5344CB8AC3E}">
        <p14:creationId xmlns:p14="http://schemas.microsoft.com/office/powerpoint/2010/main" val="14501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500879707"/>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EA2DB0-0D50-49EE-B637-1683D0F54FBB}"/>
              </a:ext>
            </a:extLst>
          </p:cNvPr>
          <p:cNvCxnSpPr>
            <a:cxnSpLocks/>
          </p:cNvCxnSpPr>
          <p:nvPr/>
        </p:nvCxnSpPr>
        <p:spPr>
          <a:xfrm>
            <a:off x="3531765" y="2817845"/>
            <a:ext cx="75996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C89672-A620-49C7-91EA-7B645C46C27A}"/>
              </a:ext>
            </a:extLst>
          </p:cNvPr>
          <p:cNvCxnSpPr>
            <a:cxnSpLocks/>
          </p:cNvCxnSpPr>
          <p:nvPr/>
        </p:nvCxnSpPr>
        <p:spPr>
          <a:xfrm>
            <a:off x="3531765" y="4521666"/>
            <a:ext cx="75081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8A2AB8-191C-4326-8089-5A524C16567E}"/>
              </a:ext>
            </a:extLst>
          </p:cNvPr>
          <p:cNvCxnSpPr>
            <a:cxnSpLocks/>
          </p:cNvCxnSpPr>
          <p:nvPr/>
        </p:nvCxnSpPr>
        <p:spPr>
          <a:xfrm>
            <a:off x="3531765" y="2817845"/>
            <a:ext cx="0" cy="1703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1DF6267B-6F32-4348-9EC5-241EF2493A3A}"/>
              </a:ext>
            </a:extLst>
          </p:cNvPr>
          <p:cNvSpPr>
            <a:spLocks noGrp="1"/>
          </p:cNvSpPr>
          <p:nvPr>
            <p:ph type="sldNum" sz="quarter" idx="12"/>
          </p:nvPr>
        </p:nvSpPr>
        <p:spPr/>
        <p:txBody>
          <a:bodyPr/>
          <a:lstStyle/>
          <a:p>
            <a:fld id="{880B8231-CC4A-40A8-893E-FDE44E97AF53}" type="slidenum">
              <a:rPr lang="en-US" smtClean="0"/>
              <a:t>11</a:t>
            </a:fld>
            <a:endParaRPr lang="en-US"/>
          </a:p>
        </p:txBody>
      </p:sp>
    </p:spTree>
    <p:extLst>
      <p:ext uri="{BB962C8B-B14F-4D97-AF65-F5344CB8AC3E}">
        <p14:creationId xmlns:p14="http://schemas.microsoft.com/office/powerpoint/2010/main" val="89578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42260465"/>
              </p:ext>
            </p:extLst>
          </p:nvPr>
        </p:nvGraphicFramePr>
        <p:xfrm>
          <a:off x="654340" y="588171"/>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8F5742E-A178-48B0-ABD8-6527EB13BA52}"/>
              </a:ext>
            </a:extLst>
          </p:cNvPr>
          <p:cNvSpPr/>
          <p:nvPr/>
        </p:nvSpPr>
        <p:spPr>
          <a:xfrm>
            <a:off x="3536302" y="2817221"/>
            <a:ext cx="7520474" cy="16987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1FC5C92-70AB-46D7-B858-67B90E296CD7}"/>
              </a:ext>
            </a:extLst>
          </p:cNvPr>
          <p:cNvSpPr>
            <a:spLocks noGrp="1"/>
          </p:cNvSpPr>
          <p:nvPr>
            <p:ph type="sldNum" sz="quarter" idx="12"/>
          </p:nvPr>
        </p:nvSpPr>
        <p:spPr/>
        <p:txBody>
          <a:bodyPr/>
          <a:lstStyle/>
          <a:p>
            <a:fld id="{880B8231-CC4A-40A8-893E-FDE44E97AF53}" type="slidenum">
              <a:rPr lang="en-US" smtClean="0"/>
              <a:t>12</a:t>
            </a:fld>
            <a:endParaRPr lang="en-US"/>
          </a:p>
        </p:txBody>
      </p:sp>
    </p:spTree>
    <p:extLst>
      <p:ext uri="{BB962C8B-B14F-4D97-AF65-F5344CB8AC3E}">
        <p14:creationId xmlns:p14="http://schemas.microsoft.com/office/powerpoint/2010/main" val="55377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834005907"/>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8D53037-2DF3-4903-A950-02F1C0FE3B94}"/>
              </a:ext>
            </a:extLst>
          </p:cNvPr>
          <p:cNvSpPr>
            <a:spLocks noGrp="1"/>
          </p:cNvSpPr>
          <p:nvPr>
            <p:ph type="sldNum" sz="quarter" idx="12"/>
          </p:nvPr>
        </p:nvSpPr>
        <p:spPr/>
        <p:txBody>
          <a:bodyPr/>
          <a:lstStyle/>
          <a:p>
            <a:fld id="{880B8231-CC4A-40A8-893E-FDE44E97AF53}" type="slidenum">
              <a:rPr lang="en-US" smtClean="0"/>
              <a:t>13</a:t>
            </a:fld>
            <a:endParaRPr lang="en-US"/>
          </a:p>
        </p:txBody>
      </p:sp>
      <p:sp>
        <p:nvSpPr>
          <p:cNvPr id="10" name="Freeform: Shape 9">
            <a:extLst>
              <a:ext uri="{FF2B5EF4-FFF2-40B4-BE49-F238E27FC236}">
                <a16:creationId xmlns:a16="http://schemas.microsoft.com/office/drawing/2014/main" id="{CB5A0A6D-AC55-4612-96F0-F4412513DF06}"/>
              </a:ext>
            </a:extLst>
          </p:cNvPr>
          <p:cNvSpPr/>
          <p:nvPr/>
        </p:nvSpPr>
        <p:spPr>
          <a:xfrm>
            <a:off x="3506598" y="2877424"/>
            <a:ext cx="7491369" cy="1652631"/>
          </a:xfrm>
          <a:custGeom>
            <a:avLst/>
            <a:gdLst>
              <a:gd name="connsiteX0" fmla="*/ 8389 w 7491369"/>
              <a:gd name="connsiteY0" fmla="*/ 16778 h 1652631"/>
              <a:gd name="connsiteX1" fmla="*/ 411061 w 7491369"/>
              <a:gd name="connsiteY1" fmla="*/ 645952 h 1652631"/>
              <a:gd name="connsiteX2" fmla="*/ 1803633 w 7491369"/>
              <a:gd name="connsiteY2" fmla="*/ 1325460 h 1652631"/>
              <a:gd name="connsiteX3" fmla="*/ 2239861 w 7491369"/>
              <a:gd name="connsiteY3" fmla="*/ 1132514 h 1652631"/>
              <a:gd name="connsiteX4" fmla="*/ 2701255 w 7491369"/>
              <a:gd name="connsiteY4" fmla="*/ 276837 h 1652631"/>
              <a:gd name="connsiteX5" fmla="*/ 3565321 w 7491369"/>
              <a:gd name="connsiteY5" fmla="*/ 0 h 1652631"/>
              <a:gd name="connsiteX6" fmla="*/ 7491369 w 7491369"/>
              <a:gd name="connsiteY6" fmla="*/ 8389 h 1652631"/>
              <a:gd name="connsiteX7" fmla="*/ 7432646 w 7491369"/>
              <a:gd name="connsiteY7" fmla="*/ 1635853 h 1652631"/>
              <a:gd name="connsiteX8" fmla="*/ 0 w 7491369"/>
              <a:gd name="connsiteY8" fmla="*/ 1652631 h 1652631"/>
              <a:gd name="connsiteX9" fmla="*/ 8389 w 7491369"/>
              <a:gd name="connsiteY9" fmla="*/ 16778 h 165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1369" h="1652631">
                <a:moveTo>
                  <a:pt x="8389" y="16778"/>
                </a:moveTo>
                <a:lnTo>
                  <a:pt x="411061" y="645952"/>
                </a:lnTo>
                <a:lnTo>
                  <a:pt x="1803633" y="1325460"/>
                </a:lnTo>
                <a:lnTo>
                  <a:pt x="2239861" y="1132514"/>
                </a:lnTo>
                <a:lnTo>
                  <a:pt x="2701255" y="276837"/>
                </a:lnTo>
                <a:lnTo>
                  <a:pt x="3565321" y="0"/>
                </a:lnTo>
                <a:lnTo>
                  <a:pt x="7491369" y="8389"/>
                </a:lnTo>
                <a:lnTo>
                  <a:pt x="7432646" y="1635853"/>
                </a:lnTo>
                <a:lnTo>
                  <a:pt x="0" y="1652631"/>
                </a:lnTo>
                <a:cubicBezTo>
                  <a:pt x="2796" y="1098958"/>
                  <a:pt x="5593" y="545284"/>
                  <a:pt x="8389" y="1677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28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84563323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4544293" y="2759978"/>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flipH="1">
            <a:off x="3565321" y="2759978"/>
            <a:ext cx="9789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14</a:t>
            </a:fld>
            <a:endParaRPr lang="en-US"/>
          </a:p>
        </p:txBody>
      </p:sp>
      <p:cxnSp>
        <p:nvCxnSpPr>
          <p:cNvPr id="14" name="Straight Arrow Connector 13">
            <a:extLst>
              <a:ext uri="{FF2B5EF4-FFF2-40B4-BE49-F238E27FC236}">
                <a16:creationId xmlns:a16="http://schemas.microsoft.com/office/drawing/2014/main" id="{91EDBB40-C9F9-4D8C-9770-5A606A9FC6BC}"/>
              </a:ext>
            </a:extLst>
          </p:cNvPr>
          <p:cNvCxnSpPr>
            <a:cxnSpLocks/>
          </p:cNvCxnSpPr>
          <p:nvPr/>
        </p:nvCxnSpPr>
        <p:spPr>
          <a:xfrm>
            <a:off x="3081298" y="2059111"/>
            <a:ext cx="0" cy="335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290735-6BE8-49A0-A657-EFDE510CD220}"/>
              </a:ext>
            </a:extLst>
          </p:cNvPr>
          <p:cNvSpPr txBox="1"/>
          <p:nvPr/>
        </p:nvSpPr>
        <p:spPr>
          <a:xfrm>
            <a:off x="2879962" y="1795244"/>
            <a:ext cx="404278" cy="253916"/>
          </a:xfrm>
          <a:prstGeom prst="rect">
            <a:avLst/>
          </a:prstGeom>
          <a:solidFill>
            <a:schemeClr val="accent6">
              <a:lumMod val="40000"/>
              <a:lumOff val="60000"/>
            </a:schemeClr>
          </a:solidFill>
          <a:ln w="3175">
            <a:solidFill>
              <a:schemeClr val="tx1"/>
            </a:solidFill>
          </a:ln>
        </p:spPr>
        <p:txBody>
          <a:bodyPr wrap="none" rtlCol="0">
            <a:spAutoFit/>
          </a:bodyPr>
          <a:lstStyle/>
          <a:p>
            <a:r>
              <a:rPr lang="en-US" sz="1050" b="1" dirty="0"/>
              <a:t>CSG</a:t>
            </a:r>
          </a:p>
        </p:txBody>
      </p:sp>
      <p:cxnSp>
        <p:nvCxnSpPr>
          <p:cNvPr id="20" name="Straight Arrow Connector 19">
            <a:extLst>
              <a:ext uri="{FF2B5EF4-FFF2-40B4-BE49-F238E27FC236}">
                <a16:creationId xmlns:a16="http://schemas.microsoft.com/office/drawing/2014/main" id="{676F9268-BF1A-43E4-BC77-9D8C328CAA4D}"/>
              </a:ext>
            </a:extLst>
          </p:cNvPr>
          <p:cNvCxnSpPr>
            <a:cxnSpLocks/>
          </p:cNvCxnSpPr>
          <p:nvPr/>
        </p:nvCxnSpPr>
        <p:spPr>
          <a:xfrm>
            <a:off x="3510535" y="1426128"/>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9D1DCA-1387-4934-B440-A5D4E9BF75D2}"/>
              </a:ext>
            </a:extLst>
          </p:cNvPr>
          <p:cNvSpPr txBox="1"/>
          <p:nvPr/>
        </p:nvSpPr>
        <p:spPr>
          <a:xfrm>
            <a:off x="3245720" y="1133911"/>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7.50%</a:t>
            </a:r>
          </a:p>
        </p:txBody>
      </p:sp>
      <p:cxnSp>
        <p:nvCxnSpPr>
          <p:cNvPr id="10" name="Straight Arrow Connector 9">
            <a:extLst>
              <a:ext uri="{FF2B5EF4-FFF2-40B4-BE49-F238E27FC236}">
                <a16:creationId xmlns:a16="http://schemas.microsoft.com/office/drawing/2014/main" id="{09A8E625-19BC-4F8C-84DD-A05DEA2966D0}"/>
              </a:ext>
            </a:extLst>
          </p:cNvPr>
          <p:cNvCxnSpPr>
            <a:cxnSpLocks/>
          </p:cNvCxnSpPr>
          <p:nvPr/>
        </p:nvCxnSpPr>
        <p:spPr>
          <a:xfrm>
            <a:off x="1372738" y="1427526"/>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CB00CF2-5E58-44A8-AB82-37F5493BA263}"/>
              </a:ext>
            </a:extLst>
          </p:cNvPr>
          <p:cNvSpPr txBox="1"/>
          <p:nvPr/>
        </p:nvSpPr>
        <p:spPr>
          <a:xfrm>
            <a:off x="1116312" y="1135309"/>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7.00%</a:t>
            </a:r>
          </a:p>
        </p:txBody>
      </p:sp>
      <p:cxnSp>
        <p:nvCxnSpPr>
          <p:cNvPr id="12" name="Straight Arrow Connector 11">
            <a:extLst>
              <a:ext uri="{FF2B5EF4-FFF2-40B4-BE49-F238E27FC236}">
                <a16:creationId xmlns:a16="http://schemas.microsoft.com/office/drawing/2014/main" id="{B66D4C67-7CDD-4683-8302-A3E6F8B4C526}"/>
              </a:ext>
            </a:extLst>
          </p:cNvPr>
          <p:cNvCxnSpPr>
            <a:cxnSpLocks/>
          </p:cNvCxnSpPr>
          <p:nvPr/>
        </p:nvCxnSpPr>
        <p:spPr>
          <a:xfrm>
            <a:off x="2187869" y="1428924"/>
            <a:ext cx="0" cy="397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4C2F4E-1766-4E18-971B-185E82F46321}"/>
              </a:ext>
            </a:extLst>
          </p:cNvPr>
          <p:cNvSpPr txBox="1"/>
          <p:nvPr/>
        </p:nvSpPr>
        <p:spPr>
          <a:xfrm>
            <a:off x="1908626" y="1136707"/>
            <a:ext cx="553358" cy="415498"/>
          </a:xfrm>
          <a:prstGeom prst="rect">
            <a:avLst/>
          </a:prstGeom>
          <a:solidFill>
            <a:srgbClr val="DAC1BA"/>
          </a:solidFill>
          <a:ln w="3175">
            <a:solidFill>
              <a:schemeClr val="tx1"/>
            </a:solidFill>
          </a:ln>
        </p:spPr>
        <p:txBody>
          <a:bodyPr wrap="none" rtlCol="0">
            <a:spAutoFit/>
          </a:bodyPr>
          <a:lstStyle/>
          <a:p>
            <a:pPr algn="ctr"/>
            <a:r>
              <a:rPr lang="en-US" sz="1050" b="1" dirty="0"/>
              <a:t>IPTF</a:t>
            </a:r>
          </a:p>
          <a:p>
            <a:pPr algn="ctr"/>
            <a:r>
              <a:rPr lang="en-US" sz="1050" b="1" dirty="0"/>
              <a:t>1/4ths</a:t>
            </a:r>
          </a:p>
        </p:txBody>
      </p:sp>
      <p:sp>
        <p:nvSpPr>
          <p:cNvPr id="2" name="TextBox 1">
            <a:extLst>
              <a:ext uri="{FF2B5EF4-FFF2-40B4-BE49-F238E27FC236}">
                <a16:creationId xmlns:a16="http://schemas.microsoft.com/office/drawing/2014/main" id="{0679E19A-8D3A-39D1-7898-68BF43C9A899}"/>
              </a:ext>
            </a:extLst>
          </p:cNvPr>
          <p:cNvSpPr txBox="1"/>
          <p:nvPr/>
        </p:nvSpPr>
        <p:spPr>
          <a:xfrm>
            <a:off x="1028789" y="866090"/>
            <a:ext cx="1439818" cy="246221"/>
          </a:xfrm>
          <a:prstGeom prst="rect">
            <a:avLst/>
          </a:prstGeom>
          <a:noFill/>
        </p:spPr>
        <p:txBody>
          <a:bodyPr wrap="none" rtlCol="0">
            <a:spAutoFit/>
          </a:bodyPr>
          <a:lstStyle/>
          <a:p>
            <a:r>
              <a:rPr lang="en-US" sz="1000" dirty="0"/>
              <a:t>Actuarial Valuation Rate</a:t>
            </a:r>
          </a:p>
        </p:txBody>
      </p:sp>
    </p:spTree>
    <p:extLst>
      <p:ext uri="{BB962C8B-B14F-4D97-AF65-F5344CB8AC3E}">
        <p14:creationId xmlns:p14="http://schemas.microsoft.com/office/powerpoint/2010/main" val="351039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15</a:t>
            </a:fld>
            <a:endParaRPr lang="en-US"/>
          </a:p>
        </p:txBody>
      </p:sp>
      <p:graphicFrame>
        <p:nvGraphicFramePr>
          <p:cNvPr id="5" name="Chart 4">
            <a:extLst>
              <a:ext uri="{FF2B5EF4-FFF2-40B4-BE49-F238E27FC236}">
                <a16:creationId xmlns:a16="http://schemas.microsoft.com/office/drawing/2014/main" id="{78B4B136-B9E1-4D1B-8141-C34F02D44B7A}"/>
              </a:ext>
            </a:extLst>
          </p:cNvPr>
          <p:cNvGraphicFramePr>
            <a:graphicFrameLocks/>
          </p:cNvGraphicFramePr>
          <p:nvPr>
            <p:extLst>
              <p:ext uri="{D42A27DB-BD31-4B8C-83A1-F6EECF244321}">
                <p14:modId xmlns:p14="http://schemas.microsoft.com/office/powerpoint/2010/main" val="2877480515"/>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97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77AA4D-76E1-4B4B-B3AF-B7B9B79FC0B2}"/>
              </a:ext>
            </a:extLst>
          </p:cNvPr>
          <p:cNvSpPr/>
          <p:nvPr/>
        </p:nvSpPr>
        <p:spPr>
          <a:xfrm>
            <a:off x="3246539" y="2046913"/>
            <a:ext cx="5134063" cy="116606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16</a:t>
            </a:fld>
            <a:endParaRPr lang="en-US"/>
          </a:p>
        </p:txBody>
      </p:sp>
      <p:graphicFrame>
        <p:nvGraphicFramePr>
          <p:cNvPr id="5" name="Chart 4">
            <a:extLst>
              <a:ext uri="{FF2B5EF4-FFF2-40B4-BE49-F238E27FC236}">
                <a16:creationId xmlns:a16="http://schemas.microsoft.com/office/drawing/2014/main" id="{78B4B136-B9E1-4D1B-8141-C34F02D44B7A}"/>
              </a:ext>
            </a:extLst>
          </p:cNvPr>
          <p:cNvGraphicFramePr>
            <a:graphicFrameLocks/>
          </p:cNvGraphicFramePr>
          <p:nvPr>
            <p:extLst>
              <p:ext uri="{D42A27DB-BD31-4B8C-83A1-F6EECF244321}">
                <p14:modId xmlns:p14="http://schemas.microsoft.com/office/powerpoint/2010/main" val="2883707659"/>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07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8E29-BA19-402B-A7E1-58393C3D7543}"/>
              </a:ext>
            </a:extLst>
          </p:cNvPr>
          <p:cNvSpPr>
            <a:spLocks noGrp="1"/>
          </p:cNvSpPr>
          <p:nvPr>
            <p:ph type="sldNum" sz="quarter" idx="12"/>
          </p:nvPr>
        </p:nvSpPr>
        <p:spPr/>
        <p:txBody>
          <a:bodyPr/>
          <a:lstStyle/>
          <a:p>
            <a:fld id="{880B8231-CC4A-40A8-893E-FDE44E97AF53}" type="slidenum">
              <a:rPr lang="en-US" smtClean="0"/>
              <a:t>17</a:t>
            </a:fld>
            <a:endParaRPr lang="en-US"/>
          </a:p>
        </p:txBody>
      </p:sp>
      <p:graphicFrame>
        <p:nvGraphicFramePr>
          <p:cNvPr id="7" name="Chart 6">
            <a:extLst>
              <a:ext uri="{FF2B5EF4-FFF2-40B4-BE49-F238E27FC236}">
                <a16:creationId xmlns:a16="http://schemas.microsoft.com/office/drawing/2014/main" id="{F15F9059-B104-4831-8C08-536E51806D33}"/>
              </a:ext>
            </a:extLst>
          </p:cNvPr>
          <p:cNvGraphicFramePr>
            <a:graphicFrameLocks/>
          </p:cNvGraphicFramePr>
          <p:nvPr>
            <p:extLst>
              <p:ext uri="{D42A27DB-BD31-4B8C-83A1-F6EECF244321}">
                <p14:modId xmlns:p14="http://schemas.microsoft.com/office/powerpoint/2010/main" val="2183115906"/>
              </p:ext>
            </p:extLst>
          </p:nvPr>
        </p:nvGraphicFramePr>
        <p:xfrm>
          <a:off x="645952" y="587229"/>
          <a:ext cx="11006356" cy="5536734"/>
        </p:xfrm>
        <a:graphic>
          <a:graphicData uri="http://schemas.openxmlformats.org/drawingml/2006/chart">
            <c:chart xmlns:c="http://schemas.openxmlformats.org/drawingml/2006/chart" xmlns:r="http://schemas.openxmlformats.org/officeDocument/2006/relationships" r:id="rId2"/>
          </a:graphicData>
        </a:graphic>
      </p:graphicFrame>
      <p:sp>
        <p:nvSpPr>
          <p:cNvPr id="18" name="Isosceles Triangle 17">
            <a:extLst>
              <a:ext uri="{FF2B5EF4-FFF2-40B4-BE49-F238E27FC236}">
                <a16:creationId xmlns:a16="http://schemas.microsoft.com/office/drawing/2014/main" id="{608486A4-5D76-45EC-8587-AA2DA3057B72}"/>
              </a:ext>
            </a:extLst>
          </p:cNvPr>
          <p:cNvSpPr/>
          <p:nvPr/>
        </p:nvSpPr>
        <p:spPr>
          <a:xfrm flipV="1">
            <a:off x="3246539" y="2013357"/>
            <a:ext cx="5134063" cy="1132511"/>
          </a:xfrm>
          <a:prstGeom prst="triangle">
            <a:avLst>
              <a:gd name="adj" fmla="val 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28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05143766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DDEDC5-645F-4E45-8DBC-301DA0743745}"/>
              </a:ext>
            </a:extLst>
          </p:cNvPr>
          <p:cNvSpPr txBox="1"/>
          <p:nvPr/>
        </p:nvSpPr>
        <p:spPr>
          <a:xfrm>
            <a:off x="3214634" y="5243119"/>
            <a:ext cx="494046" cy="253916"/>
          </a:xfrm>
          <a:prstGeom prst="rect">
            <a:avLst/>
          </a:prstGeom>
          <a:noFill/>
          <a:ln w="3175">
            <a:solidFill>
              <a:schemeClr val="tx1"/>
            </a:solidFill>
          </a:ln>
        </p:spPr>
        <p:txBody>
          <a:bodyPr wrap="none" rtlCol="0">
            <a:spAutoFit/>
          </a:bodyPr>
          <a:lstStyle/>
          <a:p>
            <a:r>
              <a:rPr lang="en-US" sz="1050" dirty="0"/>
              <a:t>10.40</a:t>
            </a:r>
          </a:p>
        </p:txBody>
      </p:sp>
      <p:sp>
        <p:nvSpPr>
          <p:cNvPr id="10" name="TextBox 9">
            <a:extLst>
              <a:ext uri="{FF2B5EF4-FFF2-40B4-BE49-F238E27FC236}">
                <a16:creationId xmlns:a16="http://schemas.microsoft.com/office/drawing/2014/main" id="{5914820F-A8CA-4AE8-BCD1-AE23834CAFA8}"/>
              </a:ext>
            </a:extLst>
          </p:cNvPr>
          <p:cNvSpPr txBox="1"/>
          <p:nvPr/>
        </p:nvSpPr>
        <p:spPr>
          <a:xfrm>
            <a:off x="3708680" y="5243119"/>
            <a:ext cx="494046" cy="253916"/>
          </a:xfrm>
          <a:prstGeom prst="rect">
            <a:avLst/>
          </a:prstGeom>
          <a:noFill/>
          <a:ln w="3175">
            <a:solidFill>
              <a:schemeClr val="tx1"/>
            </a:solidFill>
          </a:ln>
        </p:spPr>
        <p:txBody>
          <a:bodyPr wrap="square" rtlCol="0">
            <a:spAutoFit/>
          </a:bodyPr>
          <a:lstStyle/>
          <a:p>
            <a:r>
              <a:rPr lang="en-US" sz="1050" dirty="0"/>
              <a:t>12.30</a:t>
            </a:r>
          </a:p>
        </p:txBody>
      </p:sp>
      <p:sp>
        <p:nvSpPr>
          <p:cNvPr id="11" name="TextBox 19">
            <a:extLst>
              <a:ext uri="{FF2B5EF4-FFF2-40B4-BE49-F238E27FC236}">
                <a16:creationId xmlns:a16="http://schemas.microsoft.com/office/drawing/2014/main" id="{BBDA3AE9-2E7A-4963-8A48-61E7461A29F9}"/>
              </a:ext>
            </a:extLst>
          </p:cNvPr>
          <p:cNvSpPr txBox="1"/>
          <p:nvPr/>
        </p:nvSpPr>
        <p:spPr>
          <a:xfrm>
            <a:off x="4202726" y="5243119"/>
            <a:ext cx="494046" cy="253916"/>
          </a:xfrm>
          <a:prstGeom prst="rect">
            <a:avLst/>
          </a:prstGeom>
          <a:noFill/>
          <a:ln w="3175">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17.20</a:t>
            </a:r>
          </a:p>
        </p:txBody>
      </p:sp>
      <p:sp>
        <p:nvSpPr>
          <p:cNvPr id="12" name="TextBox 11">
            <a:extLst>
              <a:ext uri="{FF2B5EF4-FFF2-40B4-BE49-F238E27FC236}">
                <a16:creationId xmlns:a16="http://schemas.microsoft.com/office/drawing/2014/main" id="{1FA92868-9BD5-47A6-B77B-45BC5ABBE4C4}"/>
              </a:ext>
            </a:extLst>
          </p:cNvPr>
          <p:cNvSpPr txBox="1"/>
          <p:nvPr/>
        </p:nvSpPr>
        <p:spPr>
          <a:xfrm>
            <a:off x="5977725" y="5243119"/>
            <a:ext cx="2545490" cy="253916"/>
          </a:xfrm>
          <a:prstGeom prst="rect">
            <a:avLst/>
          </a:prstGeom>
          <a:noFill/>
          <a:ln w="3175">
            <a:solidFill>
              <a:schemeClr val="tx1"/>
            </a:solidFill>
          </a:ln>
        </p:spPr>
        <p:txBody>
          <a:bodyPr wrap="square" rtlCol="0">
            <a:spAutoFit/>
          </a:bodyPr>
          <a:lstStyle/>
          <a:p>
            <a:pPr algn="ctr"/>
            <a:r>
              <a:rPr lang="en-US" sz="1050" dirty="0"/>
              <a:t>FRS Investment Returns (%) 2005-2009</a:t>
            </a:r>
          </a:p>
        </p:txBody>
      </p:sp>
      <p:cxnSp>
        <p:nvCxnSpPr>
          <p:cNvPr id="14" name="Straight Connector 13">
            <a:extLst>
              <a:ext uri="{FF2B5EF4-FFF2-40B4-BE49-F238E27FC236}">
                <a16:creationId xmlns:a16="http://schemas.microsoft.com/office/drawing/2014/main" id="{3D8833D4-4C5A-4653-8166-CE82D4C880C8}"/>
              </a:ext>
            </a:extLst>
          </p:cNvPr>
          <p:cNvCxnSpPr>
            <a:cxnSpLocks/>
          </p:cNvCxnSpPr>
          <p:nvPr/>
        </p:nvCxnSpPr>
        <p:spPr>
          <a:xfrm>
            <a:off x="3520581" y="2817845"/>
            <a:ext cx="0" cy="2425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CD3EF-B33B-4307-BFEF-E1D14926BEA3}"/>
              </a:ext>
            </a:extLst>
          </p:cNvPr>
          <p:cNvCxnSpPr>
            <a:cxnSpLocks/>
          </p:cNvCxnSpPr>
          <p:nvPr/>
        </p:nvCxnSpPr>
        <p:spPr>
          <a:xfrm>
            <a:off x="3956810" y="3498209"/>
            <a:ext cx="0" cy="1734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2F04B-6067-4EEF-B1C8-0DBC2685A047}"/>
              </a:ext>
            </a:extLst>
          </p:cNvPr>
          <p:cNvCxnSpPr>
            <a:cxnSpLocks/>
          </p:cNvCxnSpPr>
          <p:nvPr/>
        </p:nvCxnSpPr>
        <p:spPr>
          <a:xfrm>
            <a:off x="4798503" y="3974285"/>
            <a:ext cx="0" cy="1258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0C02B-C3C5-477E-A060-58C25D826CEE}"/>
              </a:ext>
            </a:extLst>
          </p:cNvPr>
          <p:cNvCxnSpPr>
            <a:cxnSpLocks/>
          </p:cNvCxnSpPr>
          <p:nvPr/>
        </p:nvCxnSpPr>
        <p:spPr>
          <a:xfrm>
            <a:off x="5285064" y="4131578"/>
            <a:ext cx="0" cy="1111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608B4439-41EF-4091-BF27-A1EA4AE2EFA8}"/>
              </a:ext>
            </a:extLst>
          </p:cNvPr>
          <p:cNvSpPr txBox="1"/>
          <p:nvPr/>
        </p:nvSpPr>
        <p:spPr>
          <a:xfrm>
            <a:off x="6732159" y="4018047"/>
            <a:ext cx="522931" cy="249573"/>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12.50</a:t>
            </a:r>
          </a:p>
        </p:txBody>
      </p:sp>
      <p:cxnSp>
        <p:nvCxnSpPr>
          <p:cNvPr id="21" name="Straight Arrow Connector 20">
            <a:extLst>
              <a:ext uri="{FF2B5EF4-FFF2-40B4-BE49-F238E27FC236}">
                <a16:creationId xmlns:a16="http://schemas.microsoft.com/office/drawing/2014/main" id="{BB918F84-A8C0-4C7D-B674-3997AE7AF79B}"/>
              </a:ext>
            </a:extLst>
          </p:cNvPr>
          <p:cNvCxnSpPr>
            <a:cxnSpLocks/>
            <a:stCxn id="20" idx="1"/>
          </p:cNvCxnSpPr>
          <p:nvPr/>
        </p:nvCxnSpPr>
        <p:spPr>
          <a:xfrm flipH="1">
            <a:off x="5386796" y="4142834"/>
            <a:ext cx="13453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24">
            <a:extLst>
              <a:ext uri="{FF2B5EF4-FFF2-40B4-BE49-F238E27FC236}">
                <a16:creationId xmlns:a16="http://schemas.microsoft.com/office/drawing/2014/main" id="{3697C305-EBA5-4828-BEDB-340DB731C9B6}"/>
              </a:ext>
            </a:extLst>
          </p:cNvPr>
          <p:cNvSpPr>
            <a:spLocks noGrp="1"/>
          </p:cNvSpPr>
          <p:nvPr>
            <p:ph type="sldNum" sz="quarter" idx="12"/>
          </p:nvPr>
        </p:nvSpPr>
        <p:spPr/>
        <p:txBody>
          <a:bodyPr/>
          <a:lstStyle/>
          <a:p>
            <a:fld id="{880B8231-CC4A-40A8-893E-FDE44E97AF53}" type="slidenum">
              <a:rPr lang="en-US" smtClean="0"/>
              <a:t>18</a:t>
            </a:fld>
            <a:endParaRPr lang="en-US"/>
          </a:p>
        </p:txBody>
      </p:sp>
    </p:spTree>
    <p:extLst>
      <p:ext uri="{BB962C8B-B14F-4D97-AF65-F5344CB8AC3E}">
        <p14:creationId xmlns:p14="http://schemas.microsoft.com/office/powerpoint/2010/main" val="74785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65862028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7564333" y="1870744"/>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29.25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19</a:t>
            </a:fld>
            <a:endParaRPr lang="en-US"/>
          </a:p>
        </p:txBody>
      </p:sp>
      <p:cxnSp>
        <p:nvCxnSpPr>
          <p:cNvPr id="14" name="Straight Arrow Connector 13">
            <a:extLst>
              <a:ext uri="{FF2B5EF4-FFF2-40B4-BE49-F238E27FC236}">
                <a16:creationId xmlns:a16="http://schemas.microsoft.com/office/drawing/2014/main" id="{91EDBB40-C9F9-4D8C-9770-5A606A9FC6BC}"/>
              </a:ext>
            </a:extLst>
          </p:cNvPr>
          <p:cNvCxnSpPr>
            <a:cxnSpLocks/>
          </p:cNvCxnSpPr>
          <p:nvPr/>
        </p:nvCxnSpPr>
        <p:spPr>
          <a:xfrm>
            <a:off x="6579511" y="2059111"/>
            <a:ext cx="0" cy="3351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290735-6BE8-49A0-A657-EFDE510CD220}"/>
              </a:ext>
            </a:extLst>
          </p:cNvPr>
          <p:cNvSpPr txBox="1"/>
          <p:nvPr/>
        </p:nvSpPr>
        <p:spPr>
          <a:xfrm>
            <a:off x="6344619" y="1786855"/>
            <a:ext cx="481222" cy="253916"/>
          </a:xfrm>
          <a:prstGeom prst="rect">
            <a:avLst/>
          </a:prstGeom>
          <a:solidFill>
            <a:schemeClr val="accent4">
              <a:lumMod val="20000"/>
              <a:lumOff val="80000"/>
            </a:schemeClr>
          </a:solidFill>
          <a:ln w="3175">
            <a:solidFill>
              <a:schemeClr val="tx1"/>
            </a:solidFill>
          </a:ln>
        </p:spPr>
        <p:txBody>
          <a:bodyPr wrap="none" rtlCol="0">
            <a:spAutoFit/>
          </a:bodyPr>
          <a:lstStyle/>
          <a:p>
            <a:r>
              <a:rPr lang="en-US" sz="1050" b="1" dirty="0"/>
              <a:t>NEPC</a:t>
            </a:r>
          </a:p>
        </p:txBody>
      </p:sp>
    </p:spTree>
    <p:extLst>
      <p:ext uri="{BB962C8B-B14F-4D97-AF65-F5344CB8AC3E}">
        <p14:creationId xmlns:p14="http://schemas.microsoft.com/office/powerpoint/2010/main" val="392038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2</a:t>
            </a:fld>
            <a:endParaRPr lang="en-US"/>
          </a:p>
        </p:txBody>
      </p:sp>
    </p:spTree>
    <p:extLst>
      <p:ext uri="{BB962C8B-B14F-4D97-AF65-F5344CB8AC3E}">
        <p14:creationId xmlns:p14="http://schemas.microsoft.com/office/powerpoint/2010/main" val="200222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80012543"/>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BF59E04-997F-4591-947F-F0796782D250}"/>
              </a:ext>
            </a:extLst>
          </p:cNvPr>
          <p:cNvSpPr txBox="1"/>
          <p:nvPr/>
        </p:nvSpPr>
        <p:spPr>
          <a:xfrm>
            <a:off x="6743855" y="5197085"/>
            <a:ext cx="494046" cy="253916"/>
          </a:xfrm>
          <a:prstGeom prst="rect">
            <a:avLst/>
          </a:prstGeom>
          <a:noFill/>
          <a:ln w="3175">
            <a:solidFill>
              <a:schemeClr val="tx1"/>
            </a:solidFill>
          </a:ln>
        </p:spPr>
        <p:txBody>
          <a:bodyPr wrap="none" rtlCol="0">
            <a:spAutoFit/>
          </a:bodyPr>
          <a:lstStyle/>
          <a:p>
            <a:r>
              <a:rPr lang="en-US" sz="1050" dirty="0"/>
              <a:t>10.50</a:t>
            </a:r>
          </a:p>
        </p:txBody>
      </p:sp>
      <p:cxnSp>
        <p:nvCxnSpPr>
          <p:cNvPr id="12" name="Straight Connector 11">
            <a:extLst>
              <a:ext uri="{FF2B5EF4-FFF2-40B4-BE49-F238E27FC236}">
                <a16:creationId xmlns:a16="http://schemas.microsoft.com/office/drawing/2014/main" id="{4FF5BA67-D3A8-4814-A0DD-B1462FA48E0B}"/>
              </a:ext>
            </a:extLst>
          </p:cNvPr>
          <p:cNvCxnSpPr>
            <a:cxnSpLocks/>
          </p:cNvCxnSpPr>
          <p:nvPr/>
        </p:nvCxnSpPr>
        <p:spPr>
          <a:xfrm flipH="1">
            <a:off x="6990878" y="2852257"/>
            <a:ext cx="64263" cy="234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CB4EDD-F307-4904-8BA7-B73C9E29F726}"/>
              </a:ext>
            </a:extLst>
          </p:cNvPr>
          <p:cNvSpPr txBox="1"/>
          <p:nvPr/>
        </p:nvSpPr>
        <p:spPr>
          <a:xfrm>
            <a:off x="7237901" y="5197085"/>
            <a:ext cx="494046" cy="253916"/>
          </a:xfrm>
          <a:prstGeom prst="rect">
            <a:avLst/>
          </a:prstGeom>
          <a:noFill/>
          <a:ln w="3175">
            <a:solidFill>
              <a:schemeClr val="tx1"/>
            </a:solidFill>
          </a:ln>
        </p:spPr>
        <p:txBody>
          <a:bodyPr wrap="none" rtlCol="0">
            <a:spAutoFit/>
          </a:bodyPr>
          <a:lstStyle/>
          <a:p>
            <a:r>
              <a:rPr lang="en-US" sz="1050" dirty="0"/>
              <a:t>11.40</a:t>
            </a:r>
          </a:p>
        </p:txBody>
      </p:sp>
      <p:sp>
        <p:nvSpPr>
          <p:cNvPr id="20" name="TextBox 19">
            <a:extLst>
              <a:ext uri="{FF2B5EF4-FFF2-40B4-BE49-F238E27FC236}">
                <a16:creationId xmlns:a16="http://schemas.microsoft.com/office/drawing/2014/main" id="{40EAD6FC-7A23-4470-9809-022CC2B77308}"/>
              </a:ext>
            </a:extLst>
          </p:cNvPr>
          <p:cNvSpPr txBox="1"/>
          <p:nvPr/>
        </p:nvSpPr>
        <p:spPr>
          <a:xfrm>
            <a:off x="7731947" y="5197085"/>
            <a:ext cx="466794" cy="253916"/>
          </a:xfrm>
          <a:prstGeom prst="rect">
            <a:avLst/>
          </a:prstGeom>
          <a:noFill/>
          <a:ln w="3175">
            <a:solidFill>
              <a:schemeClr val="tx1"/>
            </a:solidFill>
          </a:ln>
        </p:spPr>
        <p:txBody>
          <a:bodyPr wrap="none" rtlCol="0">
            <a:spAutoFit/>
          </a:bodyPr>
          <a:lstStyle/>
          <a:p>
            <a:r>
              <a:rPr lang="en-US" sz="1050" b="1" dirty="0">
                <a:solidFill>
                  <a:srgbClr val="FF0000"/>
                </a:solidFill>
              </a:rPr>
              <a:t>-0.20</a:t>
            </a:r>
          </a:p>
        </p:txBody>
      </p:sp>
      <p:sp>
        <p:nvSpPr>
          <p:cNvPr id="21" name="TextBox 20">
            <a:extLst>
              <a:ext uri="{FF2B5EF4-FFF2-40B4-BE49-F238E27FC236}">
                <a16:creationId xmlns:a16="http://schemas.microsoft.com/office/drawing/2014/main" id="{8035741F-B4F1-4FE9-BA57-FFCE026EDC80}"/>
              </a:ext>
            </a:extLst>
          </p:cNvPr>
          <p:cNvSpPr txBox="1"/>
          <p:nvPr/>
        </p:nvSpPr>
        <p:spPr>
          <a:xfrm>
            <a:off x="8199444" y="5197075"/>
            <a:ext cx="466794" cy="253916"/>
          </a:xfrm>
          <a:prstGeom prst="rect">
            <a:avLst/>
          </a:prstGeom>
          <a:noFill/>
          <a:ln w="3175">
            <a:solidFill>
              <a:schemeClr val="tx1"/>
            </a:solidFill>
          </a:ln>
        </p:spPr>
        <p:txBody>
          <a:bodyPr wrap="none" rtlCol="0">
            <a:spAutoFit/>
          </a:bodyPr>
          <a:lstStyle/>
          <a:p>
            <a:r>
              <a:rPr lang="en-US" sz="1050" b="1" dirty="0">
                <a:solidFill>
                  <a:srgbClr val="FF0000"/>
                </a:solidFill>
              </a:rPr>
              <a:t>-2.30</a:t>
            </a:r>
          </a:p>
        </p:txBody>
      </p:sp>
      <p:sp>
        <p:nvSpPr>
          <p:cNvPr id="22" name="TextBox 21">
            <a:extLst>
              <a:ext uri="{FF2B5EF4-FFF2-40B4-BE49-F238E27FC236}">
                <a16:creationId xmlns:a16="http://schemas.microsoft.com/office/drawing/2014/main" id="{F40D29B2-80A7-4582-B15B-BD274DC74599}"/>
              </a:ext>
            </a:extLst>
          </p:cNvPr>
          <p:cNvSpPr txBox="1"/>
          <p:nvPr/>
        </p:nvSpPr>
        <p:spPr>
          <a:xfrm>
            <a:off x="8669228" y="5197075"/>
            <a:ext cx="494046" cy="253916"/>
          </a:xfrm>
          <a:prstGeom prst="rect">
            <a:avLst/>
          </a:prstGeom>
          <a:noFill/>
          <a:ln w="3175">
            <a:solidFill>
              <a:schemeClr val="tx1"/>
            </a:solidFill>
          </a:ln>
        </p:spPr>
        <p:txBody>
          <a:bodyPr wrap="none" rtlCol="0">
            <a:spAutoFit/>
          </a:bodyPr>
          <a:lstStyle/>
          <a:p>
            <a:r>
              <a:rPr lang="en-US" sz="1050" dirty="0"/>
              <a:t>13.60</a:t>
            </a:r>
          </a:p>
        </p:txBody>
      </p:sp>
      <p:cxnSp>
        <p:nvCxnSpPr>
          <p:cNvPr id="23" name="Straight Connector 22">
            <a:extLst>
              <a:ext uri="{FF2B5EF4-FFF2-40B4-BE49-F238E27FC236}">
                <a16:creationId xmlns:a16="http://schemas.microsoft.com/office/drawing/2014/main" id="{2E17297F-28F4-4B08-B2BB-02BDFC2BBA0B}"/>
              </a:ext>
            </a:extLst>
          </p:cNvPr>
          <p:cNvCxnSpPr>
            <a:cxnSpLocks/>
          </p:cNvCxnSpPr>
          <p:nvPr/>
        </p:nvCxnSpPr>
        <p:spPr>
          <a:xfrm flipH="1">
            <a:off x="7424257" y="2390862"/>
            <a:ext cx="60667" cy="280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FF3137-D692-410A-91DA-7E3A1F4C8A9C}"/>
              </a:ext>
            </a:extLst>
          </p:cNvPr>
          <p:cNvCxnSpPr>
            <a:cxnSpLocks/>
          </p:cNvCxnSpPr>
          <p:nvPr/>
        </p:nvCxnSpPr>
        <p:spPr>
          <a:xfrm flipH="1">
            <a:off x="7854040" y="2249241"/>
            <a:ext cx="60667" cy="2947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35AE05-1E25-4C45-9221-AEE6C2CBAF87}"/>
              </a:ext>
            </a:extLst>
          </p:cNvPr>
          <p:cNvCxnSpPr>
            <a:cxnSpLocks/>
          </p:cNvCxnSpPr>
          <p:nvPr/>
        </p:nvCxnSpPr>
        <p:spPr>
          <a:xfrm flipH="1">
            <a:off x="8348086" y="2499919"/>
            <a:ext cx="34118" cy="2697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CA0EE4-4452-40EE-8772-869FCA876862}"/>
              </a:ext>
            </a:extLst>
          </p:cNvPr>
          <p:cNvCxnSpPr>
            <a:cxnSpLocks/>
          </p:cNvCxnSpPr>
          <p:nvPr/>
        </p:nvCxnSpPr>
        <p:spPr>
          <a:xfrm flipH="1">
            <a:off x="8742784" y="2676088"/>
            <a:ext cx="72096" cy="2520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88084FF-680C-4719-8BEB-8D7B2DFE93CA}"/>
              </a:ext>
            </a:extLst>
          </p:cNvPr>
          <p:cNvSpPr txBox="1"/>
          <p:nvPr/>
        </p:nvSpPr>
        <p:spPr>
          <a:xfrm>
            <a:off x="4066804" y="5199345"/>
            <a:ext cx="2390027" cy="253916"/>
          </a:xfrm>
          <a:prstGeom prst="rect">
            <a:avLst/>
          </a:prstGeom>
          <a:noFill/>
          <a:ln w="3175">
            <a:solidFill>
              <a:schemeClr val="tx1"/>
            </a:solidFill>
          </a:ln>
        </p:spPr>
        <p:txBody>
          <a:bodyPr wrap="square" rtlCol="0">
            <a:spAutoFit/>
          </a:bodyPr>
          <a:lstStyle/>
          <a:p>
            <a:pPr algn="ctr"/>
            <a:r>
              <a:rPr lang="en-US" sz="1050" dirty="0"/>
              <a:t>FRS Investment Returns (%) 2013-2017</a:t>
            </a:r>
          </a:p>
        </p:txBody>
      </p:sp>
      <p:sp>
        <p:nvSpPr>
          <p:cNvPr id="43" name="Slide Number Placeholder 42">
            <a:extLst>
              <a:ext uri="{FF2B5EF4-FFF2-40B4-BE49-F238E27FC236}">
                <a16:creationId xmlns:a16="http://schemas.microsoft.com/office/drawing/2014/main" id="{E2ED2AE7-8731-4839-A89B-DCEF0DC63895}"/>
              </a:ext>
            </a:extLst>
          </p:cNvPr>
          <p:cNvSpPr>
            <a:spLocks noGrp="1"/>
          </p:cNvSpPr>
          <p:nvPr>
            <p:ph type="sldNum" sz="quarter" idx="12"/>
          </p:nvPr>
        </p:nvSpPr>
        <p:spPr/>
        <p:txBody>
          <a:bodyPr/>
          <a:lstStyle/>
          <a:p>
            <a:fld id="{880B8231-CC4A-40A8-893E-FDE44E97AF53}" type="slidenum">
              <a:rPr lang="en-US" smtClean="0"/>
              <a:t>20</a:t>
            </a:fld>
            <a:endParaRPr lang="en-US"/>
          </a:p>
        </p:txBody>
      </p:sp>
    </p:spTree>
    <p:extLst>
      <p:ext uri="{BB962C8B-B14F-4D97-AF65-F5344CB8AC3E}">
        <p14:creationId xmlns:p14="http://schemas.microsoft.com/office/powerpoint/2010/main" val="95964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989849393"/>
              </p:ext>
            </p:extLst>
          </p:nvPr>
        </p:nvGraphicFramePr>
        <p:xfrm>
          <a:off x="106573" y="562062"/>
          <a:ext cx="11856127" cy="5596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DDD062F-4EA2-4D2B-89A8-8D4D42FB43CA}"/>
              </a:ext>
            </a:extLst>
          </p:cNvPr>
          <p:cNvSpPr txBox="1"/>
          <p:nvPr/>
        </p:nvSpPr>
        <p:spPr>
          <a:xfrm>
            <a:off x="6390649" y="5042959"/>
            <a:ext cx="2412186" cy="253916"/>
          </a:xfrm>
          <a:prstGeom prst="rect">
            <a:avLst/>
          </a:prstGeom>
          <a:noFill/>
          <a:ln w="3175">
            <a:solidFill>
              <a:schemeClr val="tx1"/>
            </a:solidFill>
          </a:ln>
        </p:spPr>
        <p:txBody>
          <a:bodyPr wrap="square" rtlCol="0">
            <a:spAutoFit/>
          </a:bodyPr>
          <a:lstStyle/>
          <a:p>
            <a:pPr algn="ctr"/>
            <a:r>
              <a:rPr lang="en-US" sz="1050" dirty="0"/>
              <a:t>FRS Investment Returns (%) 2017-2021</a:t>
            </a:r>
          </a:p>
        </p:txBody>
      </p:sp>
      <p:sp>
        <p:nvSpPr>
          <p:cNvPr id="15" name="TextBox 14">
            <a:extLst>
              <a:ext uri="{FF2B5EF4-FFF2-40B4-BE49-F238E27FC236}">
                <a16:creationId xmlns:a16="http://schemas.microsoft.com/office/drawing/2014/main" id="{6366FC7C-F99B-4EBD-BCA5-16CE9278B470}"/>
              </a:ext>
            </a:extLst>
          </p:cNvPr>
          <p:cNvSpPr txBox="1"/>
          <p:nvPr/>
        </p:nvSpPr>
        <p:spPr>
          <a:xfrm>
            <a:off x="9502370" y="5041731"/>
            <a:ext cx="494046" cy="253916"/>
          </a:xfrm>
          <a:prstGeom prst="rect">
            <a:avLst/>
          </a:prstGeom>
          <a:noFill/>
          <a:ln w="3175">
            <a:solidFill>
              <a:schemeClr val="tx1"/>
            </a:solidFill>
          </a:ln>
        </p:spPr>
        <p:txBody>
          <a:bodyPr wrap="square" rtlCol="0">
            <a:spAutoFit/>
          </a:bodyPr>
          <a:lstStyle/>
          <a:p>
            <a:pPr algn="ctr"/>
            <a:r>
              <a:rPr lang="en-US" sz="1050" dirty="0"/>
              <a:t>6.50</a:t>
            </a:r>
          </a:p>
        </p:txBody>
      </p:sp>
      <p:sp>
        <p:nvSpPr>
          <p:cNvPr id="9" name="TextBox 8">
            <a:extLst>
              <a:ext uri="{FF2B5EF4-FFF2-40B4-BE49-F238E27FC236}">
                <a16:creationId xmlns:a16="http://schemas.microsoft.com/office/drawing/2014/main" id="{64E79DCA-27C2-4EE7-B9F5-CBFE980AE41B}"/>
              </a:ext>
            </a:extLst>
          </p:cNvPr>
          <p:cNvSpPr txBox="1"/>
          <p:nvPr/>
        </p:nvSpPr>
        <p:spPr>
          <a:xfrm>
            <a:off x="9997152" y="5042959"/>
            <a:ext cx="425116" cy="253916"/>
          </a:xfrm>
          <a:prstGeom prst="rect">
            <a:avLst/>
          </a:prstGeom>
          <a:noFill/>
          <a:ln w="3175">
            <a:solidFill>
              <a:schemeClr val="tx1"/>
            </a:solidFill>
          </a:ln>
        </p:spPr>
        <p:txBody>
          <a:bodyPr wrap="none" rtlCol="0">
            <a:spAutoFit/>
          </a:bodyPr>
          <a:lstStyle/>
          <a:p>
            <a:pPr algn="ctr"/>
            <a:r>
              <a:rPr lang="en-US" sz="1050" dirty="0"/>
              <a:t>4.40</a:t>
            </a:r>
          </a:p>
        </p:txBody>
      </p:sp>
      <p:sp>
        <p:nvSpPr>
          <p:cNvPr id="10" name="TextBox 9">
            <a:extLst>
              <a:ext uri="{FF2B5EF4-FFF2-40B4-BE49-F238E27FC236}">
                <a16:creationId xmlns:a16="http://schemas.microsoft.com/office/drawing/2014/main" id="{A2973295-59E9-4224-AD84-3A88CBE7AC90}"/>
              </a:ext>
            </a:extLst>
          </p:cNvPr>
          <p:cNvSpPr txBox="1"/>
          <p:nvPr/>
        </p:nvSpPr>
        <p:spPr>
          <a:xfrm>
            <a:off x="10421079" y="5039566"/>
            <a:ext cx="425116" cy="253916"/>
          </a:xfrm>
          <a:prstGeom prst="rect">
            <a:avLst/>
          </a:prstGeom>
          <a:noFill/>
          <a:ln w="3175">
            <a:solidFill>
              <a:schemeClr val="tx1"/>
            </a:solidFill>
          </a:ln>
        </p:spPr>
        <p:txBody>
          <a:bodyPr wrap="square" rtlCol="0">
            <a:spAutoFit/>
          </a:bodyPr>
          <a:lstStyle/>
          <a:p>
            <a:pPr algn="ctr"/>
            <a:r>
              <a:rPr lang="en-US" sz="1050" dirty="0"/>
              <a:t>3.10</a:t>
            </a:r>
          </a:p>
        </p:txBody>
      </p:sp>
      <p:sp>
        <p:nvSpPr>
          <p:cNvPr id="13" name="TextBox 12">
            <a:extLst>
              <a:ext uri="{FF2B5EF4-FFF2-40B4-BE49-F238E27FC236}">
                <a16:creationId xmlns:a16="http://schemas.microsoft.com/office/drawing/2014/main" id="{E72D3FAB-BA9C-4E60-BE0B-C1D68B64155F}"/>
              </a:ext>
            </a:extLst>
          </p:cNvPr>
          <p:cNvSpPr txBox="1"/>
          <p:nvPr/>
        </p:nvSpPr>
        <p:spPr>
          <a:xfrm>
            <a:off x="10850674" y="5042959"/>
            <a:ext cx="494046" cy="253916"/>
          </a:xfrm>
          <a:prstGeom prst="rect">
            <a:avLst/>
          </a:prstGeom>
          <a:noFill/>
          <a:ln w="3175">
            <a:solidFill>
              <a:schemeClr val="tx1"/>
            </a:solidFill>
          </a:ln>
        </p:spPr>
        <p:txBody>
          <a:bodyPr wrap="none" rtlCol="0">
            <a:spAutoFit/>
          </a:bodyPr>
          <a:lstStyle/>
          <a:p>
            <a:pPr algn="ctr"/>
            <a:r>
              <a:rPr lang="en-US" sz="1050" dirty="0"/>
              <a:t>26.10</a:t>
            </a:r>
          </a:p>
        </p:txBody>
      </p:sp>
      <p:sp>
        <p:nvSpPr>
          <p:cNvPr id="2" name="TextBox 1">
            <a:extLst>
              <a:ext uri="{FF2B5EF4-FFF2-40B4-BE49-F238E27FC236}">
                <a16:creationId xmlns:a16="http://schemas.microsoft.com/office/drawing/2014/main" id="{9E286F8F-4B5E-4B6D-BE54-FE5A1C629FA4}"/>
              </a:ext>
            </a:extLst>
          </p:cNvPr>
          <p:cNvSpPr txBox="1"/>
          <p:nvPr/>
        </p:nvSpPr>
        <p:spPr>
          <a:xfrm>
            <a:off x="8042942" y="2912264"/>
            <a:ext cx="550507" cy="253916"/>
          </a:xfrm>
          <a:prstGeom prst="rect">
            <a:avLst/>
          </a:prstGeom>
          <a:noFill/>
          <a:ln w="3175">
            <a:solidFill>
              <a:schemeClr val="tx1"/>
            </a:solidFill>
          </a:ln>
        </p:spPr>
        <p:txBody>
          <a:bodyPr wrap="square" rtlCol="0">
            <a:spAutoFit/>
          </a:bodyPr>
          <a:lstStyle/>
          <a:p>
            <a:pPr algn="ctr"/>
            <a:r>
              <a:rPr lang="en-US" sz="1050" dirty="0"/>
              <a:t>25.25</a:t>
            </a:r>
          </a:p>
        </p:txBody>
      </p:sp>
      <p:sp>
        <p:nvSpPr>
          <p:cNvPr id="3" name="Slide Number Placeholder 2">
            <a:extLst>
              <a:ext uri="{FF2B5EF4-FFF2-40B4-BE49-F238E27FC236}">
                <a16:creationId xmlns:a16="http://schemas.microsoft.com/office/drawing/2014/main" id="{DFE3C706-1CA1-4A56-B1E5-AA099D2F9516}"/>
              </a:ext>
            </a:extLst>
          </p:cNvPr>
          <p:cNvSpPr>
            <a:spLocks noGrp="1"/>
          </p:cNvSpPr>
          <p:nvPr>
            <p:ph type="sldNum" sz="quarter" idx="12"/>
          </p:nvPr>
        </p:nvSpPr>
        <p:spPr/>
        <p:txBody>
          <a:bodyPr/>
          <a:lstStyle/>
          <a:p>
            <a:fld id="{880B8231-CC4A-40A8-893E-FDE44E97AF53}" type="slidenum">
              <a:rPr lang="en-US" smtClean="0"/>
              <a:t>21</a:t>
            </a:fld>
            <a:endParaRPr lang="en-US"/>
          </a:p>
        </p:txBody>
      </p:sp>
      <p:sp>
        <p:nvSpPr>
          <p:cNvPr id="12" name="TextBox 11">
            <a:extLst>
              <a:ext uri="{FF2B5EF4-FFF2-40B4-BE49-F238E27FC236}">
                <a16:creationId xmlns:a16="http://schemas.microsoft.com/office/drawing/2014/main" id="{A9D13660-78B4-4A2F-B5A1-70498B3C48A2}"/>
              </a:ext>
            </a:extLst>
          </p:cNvPr>
          <p:cNvSpPr txBox="1"/>
          <p:nvPr/>
        </p:nvSpPr>
        <p:spPr>
          <a:xfrm>
            <a:off x="9008817" y="5043129"/>
            <a:ext cx="494046" cy="253916"/>
          </a:xfrm>
          <a:prstGeom prst="rect">
            <a:avLst/>
          </a:prstGeom>
          <a:noFill/>
          <a:ln w="3175">
            <a:solidFill>
              <a:schemeClr val="tx1"/>
            </a:solidFill>
          </a:ln>
        </p:spPr>
        <p:txBody>
          <a:bodyPr wrap="square" rtlCol="0">
            <a:spAutoFit/>
          </a:bodyPr>
          <a:lstStyle/>
          <a:p>
            <a:r>
              <a:rPr lang="en-US" sz="1050" dirty="0"/>
              <a:t>13.60</a:t>
            </a:r>
          </a:p>
        </p:txBody>
      </p:sp>
    </p:spTree>
    <p:extLst>
      <p:ext uri="{BB962C8B-B14F-4D97-AF65-F5344CB8AC3E}">
        <p14:creationId xmlns:p14="http://schemas.microsoft.com/office/powerpoint/2010/main" val="1176264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79965900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4544293" y="2759978"/>
            <a:ext cx="698825" cy="247089"/>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flipH="1">
            <a:off x="3565321" y="2835479"/>
            <a:ext cx="9789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22</a:t>
            </a:fld>
            <a:endParaRPr lang="en-US"/>
          </a:p>
        </p:txBody>
      </p:sp>
      <p:cxnSp>
        <p:nvCxnSpPr>
          <p:cNvPr id="20" name="Straight Arrow Connector 19">
            <a:extLst>
              <a:ext uri="{FF2B5EF4-FFF2-40B4-BE49-F238E27FC236}">
                <a16:creationId xmlns:a16="http://schemas.microsoft.com/office/drawing/2014/main" id="{676F9268-BF1A-43E4-BC77-9D8C328CAA4D}"/>
              </a:ext>
            </a:extLst>
          </p:cNvPr>
          <p:cNvCxnSpPr>
            <a:cxnSpLocks/>
          </p:cNvCxnSpPr>
          <p:nvPr/>
        </p:nvCxnSpPr>
        <p:spPr>
          <a:xfrm>
            <a:off x="3510535" y="1426128"/>
            <a:ext cx="0" cy="3995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9D1DCA-1387-4934-B440-A5D4E9BF75D2}"/>
              </a:ext>
            </a:extLst>
          </p:cNvPr>
          <p:cNvSpPr txBox="1"/>
          <p:nvPr/>
        </p:nvSpPr>
        <p:spPr>
          <a:xfrm>
            <a:off x="3245720" y="1133911"/>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7.50%</a:t>
            </a:r>
          </a:p>
        </p:txBody>
      </p:sp>
      <p:cxnSp>
        <p:nvCxnSpPr>
          <p:cNvPr id="10" name="Straight Arrow Connector 9">
            <a:extLst>
              <a:ext uri="{FF2B5EF4-FFF2-40B4-BE49-F238E27FC236}">
                <a16:creationId xmlns:a16="http://schemas.microsoft.com/office/drawing/2014/main" id="{99E1AFDD-AEF6-452A-B389-AC89D70EDD02}"/>
              </a:ext>
            </a:extLst>
          </p:cNvPr>
          <p:cNvCxnSpPr>
            <a:cxnSpLocks/>
          </p:cNvCxnSpPr>
          <p:nvPr/>
        </p:nvCxnSpPr>
        <p:spPr>
          <a:xfrm>
            <a:off x="10111513" y="1397614"/>
            <a:ext cx="0" cy="4155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75B248D-7752-49A9-A84C-01E5E8626E23}"/>
              </a:ext>
            </a:extLst>
          </p:cNvPr>
          <p:cNvSpPr txBox="1"/>
          <p:nvPr/>
        </p:nvSpPr>
        <p:spPr>
          <a:xfrm>
            <a:off x="9941540" y="1143698"/>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7.30%</a:t>
            </a:r>
          </a:p>
        </p:txBody>
      </p:sp>
      <p:cxnSp>
        <p:nvCxnSpPr>
          <p:cNvPr id="12" name="Straight Arrow Connector 11">
            <a:extLst>
              <a:ext uri="{FF2B5EF4-FFF2-40B4-BE49-F238E27FC236}">
                <a16:creationId xmlns:a16="http://schemas.microsoft.com/office/drawing/2014/main" id="{58C20DBF-B3AA-40A3-B121-94AF83E012DF}"/>
              </a:ext>
            </a:extLst>
          </p:cNvPr>
          <p:cNvCxnSpPr>
            <a:cxnSpLocks/>
          </p:cNvCxnSpPr>
          <p:nvPr/>
        </p:nvCxnSpPr>
        <p:spPr>
          <a:xfrm>
            <a:off x="9670857" y="1397614"/>
            <a:ext cx="0" cy="4155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64F52C-7C91-4A2F-9B86-D677DB7AFA37}"/>
              </a:ext>
            </a:extLst>
          </p:cNvPr>
          <p:cNvSpPr txBox="1"/>
          <p:nvPr/>
        </p:nvSpPr>
        <p:spPr>
          <a:xfrm>
            <a:off x="9414431" y="1145096"/>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7.40%</a:t>
            </a:r>
          </a:p>
        </p:txBody>
      </p:sp>
      <p:cxnSp>
        <p:nvCxnSpPr>
          <p:cNvPr id="17" name="Straight Arrow Connector 16">
            <a:extLst>
              <a:ext uri="{FF2B5EF4-FFF2-40B4-BE49-F238E27FC236}">
                <a16:creationId xmlns:a16="http://schemas.microsoft.com/office/drawing/2014/main" id="{B5C892A5-B13C-4653-A30A-789F905BFACD}"/>
              </a:ext>
            </a:extLst>
          </p:cNvPr>
          <p:cNvCxnSpPr>
            <a:cxnSpLocks/>
          </p:cNvCxnSpPr>
          <p:nvPr/>
        </p:nvCxnSpPr>
        <p:spPr>
          <a:xfrm>
            <a:off x="9244416" y="1308683"/>
            <a:ext cx="0" cy="4244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9187AF-3350-48FE-A670-674D440384F4}"/>
              </a:ext>
            </a:extLst>
          </p:cNvPr>
          <p:cNvSpPr txBox="1"/>
          <p:nvPr/>
        </p:nvSpPr>
        <p:spPr>
          <a:xfrm>
            <a:off x="8887323" y="1138105"/>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7.50%</a:t>
            </a:r>
          </a:p>
        </p:txBody>
      </p:sp>
      <p:cxnSp>
        <p:nvCxnSpPr>
          <p:cNvPr id="22" name="Straight Arrow Connector 21">
            <a:extLst>
              <a:ext uri="{FF2B5EF4-FFF2-40B4-BE49-F238E27FC236}">
                <a16:creationId xmlns:a16="http://schemas.microsoft.com/office/drawing/2014/main" id="{EDAE8766-7DFD-483D-ABFF-6E02F558F487}"/>
              </a:ext>
            </a:extLst>
          </p:cNvPr>
          <p:cNvCxnSpPr>
            <a:cxnSpLocks/>
          </p:cNvCxnSpPr>
          <p:nvPr/>
        </p:nvCxnSpPr>
        <p:spPr>
          <a:xfrm>
            <a:off x="8700529" y="1310081"/>
            <a:ext cx="0" cy="4243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27983D-5BA8-44CE-A5AB-631483E2715C}"/>
              </a:ext>
            </a:extLst>
          </p:cNvPr>
          <p:cNvSpPr txBox="1"/>
          <p:nvPr/>
        </p:nvSpPr>
        <p:spPr>
          <a:xfrm>
            <a:off x="8360214" y="1139503"/>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7.50%</a:t>
            </a:r>
          </a:p>
        </p:txBody>
      </p:sp>
      <p:cxnSp>
        <p:nvCxnSpPr>
          <p:cNvPr id="26" name="Straight Arrow Connector 25">
            <a:extLst>
              <a:ext uri="{FF2B5EF4-FFF2-40B4-BE49-F238E27FC236}">
                <a16:creationId xmlns:a16="http://schemas.microsoft.com/office/drawing/2014/main" id="{34AE21EA-7C4C-4E4D-B4CB-9CAA91BECA4E}"/>
              </a:ext>
            </a:extLst>
          </p:cNvPr>
          <p:cNvCxnSpPr>
            <a:cxnSpLocks/>
          </p:cNvCxnSpPr>
          <p:nvPr/>
        </p:nvCxnSpPr>
        <p:spPr>
          <a:xfrm>
            <a:off x="10602036" y="1273452"/>
            <a:ext cx="0" cy="4280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BB66A8-38F3-4828-A300-3FCAD861CEC8}"/>
              </a:ext>
            </a:extLst>
          </p:cNvPr>
          <p:cNvSpPr txBox="1"/>
          <p:nvPr/>
        </p:nvSpPr>
        <p:spPr>
          <a:xfrm>
            <a:off x="10471446" y="1145096"/>
            <a:ext cx="524503" cy="253916"/>
          </a:xfrm>
          <a:prstGeom prst="rect">
            <a:avLst/>
          </a:prstGeom>
          <a:solidFill>
            <a:srgbClr val="DAC1BA"/>
          </a:solidFill>
          <a:ln w="3175">
            <a:solidFill>
              <a:schemeClr val="tx1"/>
            </a:solidFill>
          </a:ln>
        </p:spPr>
        <p:txBody>
          <a:bodyPr wrap="none" rtlCol="0">
            <a:spAutoFit/>
          </a:bodyPr>
          <a:lstStyle/>
          <a:p>
            <a:pPr algn="ctr"/>
            <a:r>
              <a:rPr lang="en-US" sz="1050" b="1" dirty="0"/>
              <a:t>7.15%</a:t>
            </a:r>
          </a:p>
        </p:txBody>
      </p:sp>
      <p:cxnSp>
        <p:nvCxnSpPr>
          <p:cNvPr id="28" name="Straight Arrow Connector 27">
            <a:extLst>
              <a:ext uri="{FF2B5EF4-FFF2-40B4-BE49-F238E27FC236}">
                <a16:creationId xmlns:a16="http://schemas.microsoft.com/office/drawing/2014/main" id="{67E16DF6-C267-4427-B420-7ABCECE39F01}"/>
              </a:ext>
            </a:extLst>
          </p:cNvPr>
          <p:cNvCxnSpPr>
            <a:cxnSpLocks/>
          </p:cNvCxnSpPr>
          <p:nvPr/>
        </p:nvCxnSpPr>
        <p:spPr>
          <a:xfrm>
            <a:off x="1336385" y="1311479"/>
            <a:ext cx="0" cy="41161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C2F717D-B36A-4106-8325-80DD483716DF}"/>
              </a:ext>
            </a:extLst>
          </p:cNvPr>
          <p:cNvSpPr txBox="1"/>
          <p:nvPr/>
        </p:nvSpPr>
        <p:spPr>
          <a:xfrm>
            <a:off x="10522269" y="5089324"/>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32.25%</a:t>
            </a:r>
          </a:p>
        </p:txBody>
      </p:sp>
      <p:sp>
        <p:nvSpPr>
          <p:cNvPr id="34" name="TextBox 33">
            <a:extLst>
              <a:ext uri="{FF2B5EF4-FFF2-40B4-BE49-F238E27FC236}">
                <a16:creationId xmlns:a16="http://schemas.microsoft.com/office/drawing/2014/main" id="{D6C46A26-7087-47A8-9294-828DAB8D3663}"/>
              </a:ext>
            </a:extLst>
          </p:cNvPr>
          <p:cNvSpPr txBox="1"/>
          <p:nvPr/>
        </p:nvSpPr>
        <p:spPr>
          <a:xfrm>
            <a:off x="9961604" y="5090722"/>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27.75%</a:t>
            </a:r>
          </a:p>
        </p:txBody>
      </p:sp>
      <p:sp>
        <p:nvSpPr>
          <p:cNvPr id="36" name="TextBox 35">
            <a:extLst>
              <a:ext uri="{FF2B5EF4-FFF2-40B4-BE49-F238E27FC236}">
                <a16:creationId xmlns:a16="http://schemas.microsoft.com/office/drawing/2014/main" id="{3DDAC51C-EFCD-47C6-A895-C05024504D0D}"/>
              </a:ext>
            </a:extLst>
          </p:cNvPr>
          <p:cNvSpPr txBox="1"/>
          <p:nvPr/>
        </p:nvSpPr>
        <p:spPr>
          <a:xfrm>
            <a:off x="9367383" y="5092120"/>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26.25%</a:t>
            </a:r>
          </a:p>
        </p:txBody>
      </p:sp>
      <p:sp>
        <p:nvSpPr>
          <p:cNvPr id="38" name="TextBox 37">
            <a:extLst>
              <a:ext uri="{FF2B5EF4-FFF2-40B4-BE49-F238E27FC236}">
                <a16:creationId xmlns:a16="http://schemas.microsoft.com/office/drawing/2014/main" id="{E4F65AEE-3085-47FE-BC5F-DBC09125CDAE}"/>
              </a:ext>
            </a:extLst>
          </p:cNvPr>
          <p:cNvSpPr txBox="1"/>
          <p:nvPr/>
        </p:nvSpPr>
        <p:spPr>
          <a:xfrm>
            <a:off x="8780153" y="5092120"/>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26.50%</a:t>
            </a:r>
          </a:p>
        </p:txBody>
      </p:sp>
      <p:sp>
        <p:nvSpPr>
          <p:cNvPr id="40" name="TextBox 39">
            <a:extLst>
              <a:ext uri="{FF2B5EF4-FFF2-40B4-BE49-F238E27FC236}">
                <a16:creationId xmlns:a16="http://schemas.microsoft.com/office/drawing/2014/main" id="{0E0ADF0A-0136-40E0-9CA9-871A126198CE}"/>
              </a:ext>
            </a:extLst>
          </p:cNvPr>
          <p:cNvSpPr txBox="1"/>
          <p:nvPr/>
        </p:nvSpPr>
        <p:spPr>
          <a:xfrm>
            <a:off x="8185932" y="5093518"/>
            <a:ext cx="593432" cy="253916"/>
          </a:xfrm>
          <a:prstGeom prst="rect">
            <a:avLst/>
          </a:prstGeom>
          <a:solidFill>
            <a:srgbClr val="DAC1BA"/>
          </a:solidFill>
          <a:ln w="3175">
            <a:solidFill>
              <a:schemeClr val="tx1"/>
            </a:solidFill>
          </a:ln>
        </p:spPr>
        <p:txBody>
          <a:bodyPr wrap="none" rtlCol="0">
            <a:spAutoFit/>
          </a:bodyPr>
          <a:lstStyle/>
          <a:p>
            <a:pPr algn="ctr"/>
            <a:r>
              <a:rPr lang="en-US" sz="1050" b="1" dirty="0"/>
              <a:t>25.25%</a:t>
            </a:r>
          </a:p>
        </p:txBody>
      </p:sp>
      <p:sp>
        <p:nvSpPr>
          <p:cNvPr id="41" name="TextBox 40">
            <a:extLst>
              <a:ext uri="{FF2B5EF4-FFF2-40B4-BE49-F238E27FC236}">
                <a16:creationId xmlns:a16="http://schemas.microsoft.com/office/drawing/2014/main" id="{B152ED20-5DA0-4EA9-8BD4-DCFFEC29C521}"/>
              </a:ext>
            </a:extLst>
          </p:cNvPr>
          <p:cNvSpPr txBox="1"/>
          <p:nvPr/>
        </p:nvSpPr>
        <p:spPr>
          <a:xfrm>
            <a:off x="10794913" y="2492928"/>
            <a:ext cx="593431" cy="577081"/>
          </a:xfrm>
          <a:prstGeom prst="rect">
            <a:avLst/>
          </a:prstGeom>
          <a:noFill/>
          <a:ln w="3175">
            <a:solidFill>
              <a:schemeClr val="tx1"/>
            </a:solidFill>
          </a:ln>
        </p:spPr>
        <p:txBody>
          <a:bodyPr wrap="none" rtlCol="0">
            <a:spAutoFit/>
          </a:bodyPr>
          <a:lstStyle/>
          <a:p>
            <a:pPr algn="ctr"/>
            <a:r>
              <a:rPr lang="en-US" sz="1050" b="1" dirty="0"/>
              <a:t>2022</a:t>
            </a:r>
          </a:p>
          <a:p>
            <a:pPr algn="ctr"/>
            <a:r>
              <a:rPr lang="en-US" sz="1050" b="1" dirty="0"/>
              <a:t>33.75%</a:t>
            </a:r>
          </a:p>
          <a:p>
            <a:pPr algn="ctr"/>
            <a:r>
              <a:rPr lang="en-US" sz="1050" b="1" dirty="0"/>
              <a:t>Er Rate</a:t>
            </a:r>
          </a:p>
        </p:txBody>
      </p:sp>
      <p:sp>
        <p:nvSpPr>
          <p:cNvPr id="29" name="TextBox 28">
            <a:extLst>
              <a:ext uri="{FF2B5EF4-FFF2-40B4-BE49-F238E27FC236}">
                <a16:creationId xmlns:a16="http://schemas.microsoft.com/office/drawing/2014/main" id="{312A64D8-888A-42AC-97F1-B75756381CC3}"/>
              </a:ext>
            </a:extLst>
          </p:cNvPr>
          <p:cNvSpPr txBox="1"/>
          <p:nvPr/>
        </p:nvSpPr>
        <p:spPr>
          <a:xfrm>
            <a:off x="10825183" y="1909893"/>
            <a:ext cx="524503" cy="577081"/>
          </a:xfrm>
          <a:prstGeom prst="rect">
            <a:avLst/>
          </a:prstGeom>
          <a:noFill/>
          <a:ln w="3175">
            <a:solidFill>
              <a:schemeClr val="tx1"/>
            </a:solidFill>
          </a:ln>
        </p:spPr>
        <p:txBody>
          <a:bodyPr wrap="none" rtlCol="0">
            <a:spAutoFit/>
          </a:bodyPr>
          <a:lstStyle/>
          <a:p>
            <a:pPr algn="ctr"/>
            <a:r>
              <a:rPr lang="en-US" sz="1050" b="1" dirty="0"/>
              <a:t>2022</a:t>
            </a:r>
          </a:p>
          <a:p>
            <a:pPr algn="ctr"/>
            <a:r>
              <a:rPr lang="en-US" sz="1050" b="1" dirty="0"/>
              <a:t>7.00%</a:t>
            </a:r>
          </a:p>
          <a:p>
            <a:pPr algn="ctr"/>
            <a:r>
              <a:rPr lang="en-US" sz="1050" b="1" dirty="0"/>
              <a:t>AVR</a:t>
            </a:r>
          </a:p>
        </p:txBody>
      </p:sp>
      <p:sp>
        <p:nvSpPr>
          <p:cNvPr id="31" name="TextBox 30">
            <a:extLst>
              <a:ext uri="{FF2B5EF4-FFF2-40B4-BE49-F238E27FC236}">
                <a16:creationId xmlns:a16="http://schemas.microsoft.com/office/drawing/2014/main" id="{8C31C69D-01F7-4DFB-B718-E67DBA742A4A}"/>
              </a:ext>
            </a:extLst>
          </p:cNvPr>
          <p:cNvSpPr txBox="1"/>
          <p:nvPr/>
        </p:nvSpPr>
        <p:spPr>
          <a:xfrm>
            <a:off x="10826582" y="3840761"/>
            <a:ext cx="524503" cy="577081"/>
          </a:xfrm>
          <a:prstGeom prst="rect">
            <a:avLst/>
          </a:prstGeom>
          <a:noFill/>
          <a:ln w="3175">
            <a:solidFill>
              <a:schemeClr val="tx1"/>
            </a:solidFill>
          </a:ln>
        </p:spPr>
        <p:txBody>
          <a:bodyPr wrap="none" rtlCol="0">
            <a:spAutoFit/>
          </a:bodyPr>
          <a:lstStyle/>
          <a:p>
            <a:pPr algn="ctr"/>
            <a:r>
              <a:rPr lang="en-US" sz="1050" b="1" dirty="0"/>
              <a:t>2023</a:t>
            </a:r>
          </a:p>
          <a:p>
            <a:pPr algn="ctr"/>
            <a:r>
              <a:rPr lang="en-US" sz="1050" b="1" dirty="0"/>
              <a:t>6.90%</a:t>
            </a:r>
          </a:p>
          <a:p>
            <a:pPr algn="ctr"/>
            <a:r>
              <a:rPr lang="en-US" sz="1050" b="1" dirty="0"/>
              <a:t>AVR</a:t>
            </a:r>
          </a:p>
        </p:txBody>
      </p:sp>
      <p:sp>
        <p:nvSpPr>
          <p:cNvPr id="33" name="TextBox 32">
            <a:extLst>
              <a:ext uri="{FF2B5EF4-FFF2-40B4-BE49-F238E27FC236}">
                <a16:creationId xmlns:a16="http://schemas.microsoft.com/office/drawing/2014/main" id="{66D3AD64-2878-4989-8423-7B9F9750D024}"/>
              </a:ext>
            </a:extLst>
          </p:cNvPr>
          <p:cNvSpPr txBox="1"/>
          <p:nvPr/>
        </p:nvSpPr>
        <p:spPr>
          <a:xfrm>
            <a:off x="10808896" y="4419602"/>
            <a:ext cx="593431" cy="577081"/>
          </a:xfrm>
          <a:prstGeom prst="rect">
            <a:avLst/>
          </a:prstGeom>
          <a:noFill/>
          <a:ln w="3175">
            <a:solidFill>
              <a:schemeClr val="tx1"/>
            </a:solidFill>
          </a:ln>
        </p:spPr>
        <p:txBody>
          <a:bodyPr wrap="none" rtlCol="0">
            <a:spAutoFit/>
          </a:bodyPr>
          <a:lstStyle/>
          <a:p>
            <a:pPr algn="ctr"/>
            <a:r>
              <a:rPr lang="en-US" sz="1050" b="1" dirty="0"/>
              <a:t>2023</a:t>
            </a:r>
          </a:p>
          <a:p>
            <a:pPr algn="ctr"/>
            <a:r>
              <a:rPr lang="en-US" sz="1050" b="1" dirty="0"/>
              <a:t>33.25%</a:t>
            </a:r>
          </a:p>
          <a:p>
            <a:pPr algn="ctr"/>
            <a:r>
              <a:rPr lang="en-US" sz="1050" b="1" dirty="0"/>
              <a:t>Er Rate</a:t>
            </a:r>
          </a:p>
        </p:txBody>
      </p:sp>
      <p:sp>
        <p:nvSpPr>
          <p:cNvPr id="35" name="TextBox 34">
            <a:extLst>
              <a:ext uri="{FF2B5EF4-FFF2-40B4-BE49-F238E27FC236}">
                <a16:creationId xmlns:a16="http://schemas.microsoft.com/office/drawing/2014/main" id="{33DF7834-2D8B-430A-A56C-3768BF91F6F2}"/>
              </a:ext>
            </a:extLst>
          </p:cNvPr>
          <p:cNvSpPr txBox="1"/>
          <p:nvPr/>
        </p:nvSpPr>
        <p:spPr>
          <a:xfrm>
            <a:off x="1065978" y="1135309"/>
            <a:ext cx="524503" cy="415498"/>
          </a:xfrm>
          <a:prstGeom prst="rect">
            <a:avLst/>
          </a:prstGeom>
          <a:solidFill>
            <a:srgbClr val="DAC1BA"/>
          </a:solidFill>
          <a:ln w="3175">
            <a:solidFill>
              <a:schemeClr val="tx1"/>
            </a:solidFill>
          </a:ln>
        </p:spPr>
        <p:txBody>
          <a:bodyPr wrap="none" rtlCol="0">
            <a:spAutoFit/>
          </a:bodyPr>
          <a:lstStyle/>
          <a:p>
            <a:pPr algn="ctr"/>
            <a:r>
              <a:rPr lang="en-US" sz="1050" b="1" dirty="0"/>
              <a:t>AVR</a:t>
            </a:r>
          </a:p>
          <a:p>
            <a:pPr algn="ctr"/>
            <a:r>
              <a:rPr lang="en-US" sz="1050" b="1" dirty="0"/>
              <a:t>7.00%</a:t>
            </a:r>
          </a:p>
        </p:txBody>
      </p:sp>
      <p:sp>
        <p:nvSpPr>
          <p:cNvPr id="2" name="TextBox 1">
            <a:extLst>
              <a:ext uri="{FF2B5EF4-FFF2-40B4-BE49-F238E27FC236}">
                <a16:creationId xmlns:a16="http://schemas.microsoft.com/office/drawing/2014/main" id="{C8868E7B-C2EE-18CB-A877-64E88BBE0F1F}"/>
              </a:ext>
            </a:extLst>
          </p:cNvPr>
          <p:cNvSpPr txBox="1"/>
          <p:nvPr/>
        </p:nvSpPr>
        <p:spPr>
          <a:xfrm>
            <a:off x="1697112" y="813732"/>
            <a:ext cx="1439818" cy="246221"/>
          </a:xfrm>
          <a:prstGeom prst="rect">
            <a:avLst/>
          </a:prstGeom>
          <a:noFill/>
        </p:spPr>
        <p:txBody>
          <a:bodyPr wrap="none" rtlCol="0">
            <a:spAutoFit/>
          </a:bodyPr>
          <a:lstStyle/>
          <a:p>
            <a:r>
              <a:rPr lang="en-US" sz="1000" dirty="0"/>
              <a:t>Actuarial Valuation Rate</a:t>
            </a:r>
          </a:p>
        </p:txBody>
      </p:sp>
      <p:sp>
        <p:nvSpPr>
          <p:cNvPr id="3" name="TextBox 2">
            <a:extLst>
              <a:ext uri="{FF2B5EF4-FFF2-40B4-BE49-F238E27FC236}">
                <a16:creationId xmlns:a16="http://schemas.microsoft.com/office/drawing/2014/main" id="{3B8C9C6B-3068-418F-FD53-810C4CAAC2A3}"/>
              </a:ext>
            </a:extLst>
          </p:cNvPr>
          <p:cNvSpPr txBox="1"/>
          <p:nvPr/>
        </p:nvSpPr>
        <p:spPr>
          <a:xfrm>
            <a:off x="6895752" y="1149292"/>
            <a:ext cx="1439818" cy="246221"/>
          </a:xfrm>
          <a:prstGeom prst="rect">
            <a:avLst/>
          </a:prstGeom>
          <a:noFill/>
        </p:spPr>
        <p:txBody>
          <a:bodyPr wrap="none" rtlCol="0">
            <a:spAutoFit/>
          </a:bodyPr>
          <a:lstStyle/>
          <a:p>
            <a:r>
              <a:rPr lang="en-US" sz="1000" dirty="0"/>
              <a:t>Actuarial Valuation Rate</a:t>
            </a:r>
          </a:p>
        </p:txBody>
      </p:sp>
      <p:sp>
        <p:nvSpPr>
          <p:cNvPr id="5" name="TextBox 4">
            <a:extLst>
              <a:ext uri="{FF2B5EF4-FFF2-40B4-BE49-F238E27FC236}">
                <a16:creationId xmlns:a16="http://schemas.microsoft.com/office/drawing/2014/main" id="{2352F687-43B1-FC87-2EF2-70358DBD0ED5}"/>
              </a:ext>
            </a:extLst>
          </p:cNvPr>
          <p:cNvSpPr txBox="1"/>
          <p:nvPr/>
        </p:nvSpPr>
        <p:spPr>
          <a:xfrm>
            <a:off x="6544812" y="5101909"/>
            <a:ext cx="1636987" cy="246221"/>
          </a:xfrm>
          <a:prstGeom prst="rect">
            <a:avLst/>
          </a:prstGeom>
          <a:noFill/>
        </p:spPr>
        <p:txBody>
          <a:bodyPr wrap="none" rtlCol="0">
            <a:spAutoFit/>
          </a:bodyPr>
          <a:lstStyle/>
          <a:p>
            <a:r>
              <a:rPr lang="en-US" sz="1000" dirty="0"/>
              <a:t>Employer Contribution Rate</a:t>
            </a:r>
          </a:p>
        </p:txBody>
      </p:sp>
    </p:spTree>
    <p:extLst>
      <p:ext uri="{BB962C8B-B14F-4D97-AF65-F5344CB8AC3E}">
        <p14:creationId xmlns:p14="http://schemas.microsoft.com/office/powerpoint/2010/main" val="241005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6EF0B-0027-44BC-806A-0BB23F03272A}"/>
              </a:ext>
            </a:extLst>
          </p:cNvPr>
          <p:cNvSpPr>
            <a:spLocks noGrp="1"/>
          </p:cNvSpPr>
          <p:nvPr>
            <p:ph type="sldNum" sz="quarter" idx="12"/>
          </p:nvPr>
        </p:nvSpPr>
        <p:spPr/>
        <p:txBody>
          <a:bodyPr/>
          <a:lstStyle/>
          <a:p>
            <a:fld id="{880B8231-CC4A-40A8-893E-FDE44E97AF53}" type="slidenum">
              <a:rPr lang="en-US" smtClean="0"/>
              <a:t>23</a:t>
            </a:fld>
            <a:endParaRPr lang="en-US"/>
          </a:p>
        </p:txBody>
      </p:sp>
      <p:graphicFrame>
        <p:nvGraphicFramePr>
          <p:cNvPr id="5" name="Chart 4">
            <a:extLst>
              <a:ext uri="{FF2B5EF4-FFF2-40B4-BE49-F238E27FC236}">
                <a16:creationId xmlns:a16="http://schemas.microsoft.com/office/drawing/2014/main" id="{4B0BFF19-9564-4F90-871C-A47D45299F03}"/>
              </a:ext>
            </a:extLst>
          </p:cNvPr>
          <p:cNvGraphicFramePr>
            <a:graphicFrameLocks/>
          </p:cNvGraphicFramePr>
          <p:nvPr>
            <p:extLst>
              <p:ext uri="{D42A27DB-BD31-4B8C-83A1-F6EECF244321}">
                <p14:modId xmlns:p14="http://schemas.microsoft.com/office/powerpoint/2010/main" val="3201504362"/>
              </p:ext>
            </p:extLst>
          </p:nvPr>
        </p:nvGraphicFramePr>
        <p:xfrm>
          <a:off x="293615" y="645952"/>
          <a:ext cx="11635529" cy="5710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63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6EF0B-0027-44BC-806A-0BB23F03272A}"/>
              </a:ext>
            </a:extLst>
          </p:cNvPr>
          <p:cNvSpPr>
            <a:spLocks noGrp="1"/>
          </p:cNvSpPr>
          <p:nvPr>
            <p:ph type="sldNum" sz="quarter" idx="12"/>
          </p:nvPr>
        </p:nvSpPr>
        <p:spPr/>
        <p:txBody>
          <a:bodyPr/>
          <a:lstStyle/>
          <a:p>
            <a:fld id="{880B8231-CC4A-40A8-893E-FDE44E97AF53}" type="slidenum">
              <a:rPr lang="en-US" smtClean="0"/>
              <a:t>24</a:t>
            </a:fld>
            <a:endParaRPr lang="en-US"/>
          </a:p>
        </p:txBody>
      </p:sp>
      <p:graphicFrame>
        <p:nvGraphicFramePr>
          <p:cNvPr id="5" name="Chart 4">
            <a:extLst>
              <a:ext uri="{FF2B5EF4-FFF2-40B4-BE49-F238E27FC236}">
                <a16:creationId xmlns:a16="http://schemas.microsoft.com/office/drawing/2014/main" id="{4B0BFF19-9564-4F90-871C-A47D45299F03}"/>
              </a:ext>
            </a:extLst>
          </p:cNvPr>
          <p:cNvGraphicFramePr>
            <a:graphicFrameLocks/>
          </p:cNvGraphicFramePr>
          <p:nvPr/>
        </p:nvGraphicFramePr>
        <p:xfrm>
          <a:off x="293615" y="645952"/>
          <a:ext cx="11635529" cy="5710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673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25</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extLst>
              <p:ext uri="{D42A27DB-BD31-4B8C-83A1-F6EECF244321}">
                <p14:modId xmlns:p14="http://schemas.microsoft.com/office/powerpoint/2010/main" val="1073402929"/>
              </p:ext>
            </p:extLst>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104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26</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392E42AA-30CA-4B98-9610-4391930B18CE}"/>
              </a:ext>
            </a:extLst>
          </p:cNvPr>
          <p:cNvSpPr/>
          <p:nvPr/>
        </p:nvSpPr>
        <p:spPr>
          <a:xfrm>
            <a:off x="1577130" y="1954635"/>
            <a:ext cx="9236279" cy="43622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ED75E0-0FBE-4FAC-B739-411E4B471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528" y="3003260"/>
            <a:ext cx="3900882" cy="2061594"/>
          </a:xfrm>
          <a:prstGeom prst="rect">
            <a:avLst/>
          </a:prstGeom>
        </p:spPr>
      </p:pic>
    </p:spTree>
    <p:extLst>
      <p:ext uri="{BB962C8B-B14F-4D97-AF65-F5344CB8AC3E}">
        <p14:creationId xmlns:p14="http://schemas.microsoft.com/office/powerpoint/2010/main" val="332647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1835D2-DE26-40CB-9DC4-7E90499C871D}"/>
              </a:ext>
            </a:extLst>
          </p:cNvPr>
          <p:cNvSpPr>
            <a:spLocks noGrp="1"/>
          </p:cNvSpPr>
          <p:nvPr>
            <p:ph type="sldNum" sz="quarter" idx="12"/>
          </p:nvPr>
        </p:nvSpPr>
        <p:spPr/>
        <p:txBody>
          <a:bodyPr/>
          <a:lstStyle/>
          <a:p>
            <a:fld id="{880B8231-CC4A-40A8-893E-FDE44E97AF53}" type="slidenum">
              <a:rPr lang="en-US" smtClean="0"/>
              <a:t>27</a:t>
            </a:fld>
            <a:endParaRPr lang="en-US"/>
          </a:p>
        </p:txBody>
      </p:sp>
      <p:graphicFrame>
        <p:nvGraphicFramePr>
          <p:cNvPr id="5" name="Chart 4">
            <a:extLst>
              <a:ext uri="{FF2B5EF4-FFF2-40B4-BE49-F238E27FC236}">
                <a16:creationId xmlns:a16="http://schemas.microsoft.com/office/drawing/2014/main" id="{22782678-EC7A-4642-BAEC-1F36C30DF58F}"/>
              </a:ext>
            </a:extLst>
          </p:cNvPr>
          <p:cNvGraphicFramePr>
            <a:graphicFrameLocks/>
          </p:cNvGraphicFramePr>
          <p:nvPr/>
        </p:nvGraphicFramePr>
        <p:xfrm>
          <a:off x="411061" y="562061"/>
          <a:ext cx="11249635" cy="5561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609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4BD1F-360E-4605-8666-4DFBFDD6CECD}"/>
              </a:ext>
            </a:extLst>
          </p:cNvPr>
          <p:cNvSpPr>
            <a:spLocks noGrp="1"/>
          </p:cNvSpPr>
          <p:nvPr>
            <p:ph type="sldNum" sz="quarter" idx="12"/>
          </p:nvPr>
        </p:nvSpPr>
        <p:spPr/>
        <p:txBody>
          <a:bodyPr/>
          <a:lstStyle/>
          <a:p>
            <a:fld id="{880B8231-CC4A-40A8-893E-FDE44E97AF53}" type="slidenum">
              <a:rPr lang="en-US" smtClean="0"/>
              <a:t>28</a:t>
            </a:fld>
            <a:endParaRPr lang="en-US"/>
          </a:p>
        </p:txBody>
      </p:sp>
      <p:graphicFrame>
        <p:nvGraphicFramePr>
          <p:cNvPr id="5" name="Chart 4">
            <a:extLst>
              <a:ext uri="{FF2B5EF4-FFF2-40B4-BE49-F238E27FC236}">
                <a16:creationId xmlns:a16="http://schemas.microsoft.com/office/drawing/2014/main" id="{F1B23AF5-9941-44EE-992C-5B1DE7BC7DF0}"/>
              </a:ext>
            </a:extLst>
          </p:cNvPr>
          <p:cNvGraphicFramePr>
            <a:graphicFrameLocks/>
          </p:cNvGraphicFramePr>
          <p:nvPr>
            <p:extLst>
              <p:ext uri="{D42A27DB-BD31-4B8C-83A1-F6EECF244321}">
                <p14:modId xmlns:p14="http://schemas.microsoft.com/office/powerpoint/2010/main" val="3900320413"/>
              </p:ext>
            </p:extLst>
          </p:nvPr>
        </p:nvGraphicFramePr>
        <p:xfrm>
          <a:off x="671119" y="520117"/>
          <a:ext cx="10888909" cy="5620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1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4BD1F-360E-4605-8666-4DFBFDD6CECD}"/>
              </a:ext>
            </a:extLst>
          </p:cNvPr>
          <p:cNvSpPr>
            <a:spLocks noGrp="1"/>
          </p:cNvSpPr>
          <p:nvPr>
            <p:ph type="sldNum" sz="quarter" idx="12"/>
          </p:nvPr>
        </p:nvSpPr>
        <p:spPr/>
        <p:txBody>
          <a:bodyPr/>
          <a:lstStyle/>
          <a:p>
            <a:fld id="{880B8231-CC4A-40A8-893E-FDE44E97AF53}" type="slidenum">
              <a:rPr lang="en-US" smtClean="0"/>
              <a:t>29</a:t>
            </a:fld>
            <a:endParaRPr lang="en-US"/>
          </a:p>
        </p:txBody>
      </p:sp>
      <p:graphicFrame>
        <p:nvGraphicFramePr>
          <p:cNvPr id="5" name="Chart 4">
            <a:extLst>
              <a:ext uri="{FF2B5EF4-FFF2-40B4-BE49-F238E27FC236}">
                <a16:creationId xmlns:a16="http://schemas.microsoft.com/office/drawing/2014/main" id="{F1B23AF5-9941-44EE-992C-5B1DE7BC7DF0}"/>
              </a:ext>
            </a:extLst>
          </p:cNvPr>
          <p:cNvGraphicFramePr>
            <a:graphicFrameLocks/>
          </p:cNvGraphicFramePr>
          <p:nvPr/>
        </p:nvGraphicFramePr>
        <p:xfrm>
          <a:off x="671119" y="520117"/>
          <a:ext cx="10888909" cy="5620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331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16793853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3</a:t>
            </a:fld>
            <a:endParaRPr lang="en-US"/>
          </a:p>
        </p:txBody>
      </p:sp>
    </p:spTree>
    <p:extLst>
      <p:ext uri="{BB962C8B-B14F-4D97-AF65-F5344CB8AC3E}">
        <p14:creationId xmlns:p14="http://schemas.microsoft.com/office/powerpoint/2010/main" val="36541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C6F08-B2A0-4EA3-80CB-E6350C62D9C5}"/>
              </a:ext>
            </a:extLst>
          </p:cNvPr>
          <p:cNvSpPr>
            <a:spLocks noGrp="1"/>
          </p:cNvSpPr>
          <p:nvPr>
            <p:ph type="sldNum" sz="quarter" idx="12"/>
          </p:nvPr>
        </p:nvSpPr>
        <p:spPr/>
        <p:txBody>
          <a:bodyPr/>
          <a:lstStyle/>
          <a:p>
            <a:fld id="{880B8231-CC4A-40A8-893E-FDE44E97AF53}" type="slidenum">
              <a:rPr lang="en-US" smtClean="0"/>
              <a:t>30</a:t>
            </a:fld>
            <a:endParaRPr lang="en-US"/>
          </a:p>
        </p:txBody>
      </p:sp>
      <p:graphicFrame>
        <p:nvGraphicFramePr>
          <p:cNvPr id="5" name="Chart 4">
            <a:extLst>
              <a:ext uri="{FF2B5EF4-FFF2-40B4-BE49-F238E27FC236}">
                <a16:creationId xmlns:a16="http://schemas.microsoft.com/office/drawing/2014/main" id="{42048BCA-0000-439D-8CEA-826098D2355D}"/>
              </a:ext>
            </a:extLst>
          </p:cNvPr>
          <p:cNvGraphicFramePr>
            <a:graphicFrameLocks/>
          </p:cNvGraphicFramePr>
          <p:nvPr>
            <p:extLst>
              <p:ext uri="{D42A27DB-BD31-4B8C-83A1-F6EECF244321}">
                <p14:modId xmlns:p14="http://schemas.microsoft.com/office/powerpoint/2010/main" val="791882747"/>
              </p:ext>
            </p:extLst>
          </p:nvPr>
        </p:nvGraphicFramePr>
        <p:xfrm>
          <a:off x="696287" y="494949"/>
          <a:ext cx="10863742" cy="5712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466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D0E8DE-9333-4050-9830-1F1132AACA96}"/>
              </a:ext>
            </a:extLst>
          </p:cNvPr>
          <p:cNvSpPr>
            <a:spLocks noGrp="1"/>
          </p:cNvSpPr>
          <p:nvPr>
            <p:ph type="sldNum" sz="quarter" idx="12"/>
          </p:nvPr>
        </p:nvSpPr>
        <p:spPr/>
        <p:txBody>
          <a:bodyPr/>
          <a:lstStyle/>
          <a:p>
            <a:fld id="{880B8231-CC4A-40A8-893E-FDE44E97AF53}" type="slidenum">
              <a:rPr lang="en-US" smtClean="0"/>
              <a:t>31</a:t>
            </a:fld>
            <a:endParaRPr lang="en-US"/>
          </a:p>
        </p:txBody>
      </p:sp>
      <p:graphicFrame>
        <p:nvGraphicFramePr>
          <p:cNvPr id="5" name="Chart 4">
            <a:extLst>
              <a:ext uri="{FF2B5EF4-FFF2-40B4-BE49-F238E27FC236}">
                <a16:creationId xmlns:a16="http://schemas.microsoft.com/office/drawing/2014/main" id="{E70DF7C6-170B-4F48-A89F-CF998E76C65C}"/>
              </a:ext>
            </a:extLst>
          </p:cNvPr>
          <p:cNvGraphicFramePr>
            <a:graphicFrameLocks/>
          </p:cNvGraphicFramePr>
          <p:nvPr>
            <p:extLst>
              <p:ext uri="{D42A27DB-BD31-4B8C-83A1-F6EECF244321}">
                <p14:modId xmlns:p14="http://schemas.microsoft.com/office/powerpoint/2010/main" val="770376467"/>
              </p:ext>
            </p:extLst>
          </p:nvPr>
        </p:nvGraphicFramePr>
        <p:xfrm>
          <a:off x="625151" y="531845"/>
          <a:ext cx="10916815" cy="56450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309BD59-7313-40FA-9D96-314C8D7B5CAD}"/>
              </a:ext>
            </a:extLst>
          </p:cNvPr>
          <p:cNvSpPr txBox="1"/>
          <p:nvPr/>
        </p:nvSpPr>
        <p:spPr>
          <a:xfrm>
            <a:off x="10394883" y="2448933"/>
            <a:ext cx="958917" cy="261610"/>
          </a:xfrm>
          <a:prstGeom prst="rect">
            <a:avLst/>
          </a:prstGeom>
          <a:noFill/>
          <a:ln w="3175">
            <a:solidFill>
              <a:schemeClr val="tx1"/>
            </a:solidFill>
          </a:ln>
        </p:spPr>
        <p:txBody>
          <a:bodyPr wrap="square" rtlCol="0">
            <a:spAutoFit/>
          </a:bodyPr>
          <a:lstStyle/>
          <a:p>
            <a:r>
              <a:rPr lang="en-US" sz="1100" b="1" dirty="0"/>
              <a:t>$1.75 Million</a:t>
            </a:r>
          </a:p>
        </p:txBody>
      </p:sp>
      <p:sp>
        <p:nvSpPr>
          <p:cNvPr id="7" name="TextBox 6">
            <a:extLst>
              <a:ext uri="{FF2B5EF4-FFF2-40B4-BE49-F238E27FC236}">
                <a16:creationId xmlns:a16="http://schemas.microsoft.com/office/drawing/2014/main" id="{53C7113C-1206-4895-9586-E0DB48CABC8E}"/>
              </a:ext>
            </a:extLst>
          </p:cNvPr>
          <p:cNvSpPr txBox="1"/>
          <p:nvPr/>
        </p:nvSpPr>
        <p:spPr>
          <a:xfrm>
            <a:off x="1020728" y="4028916"/>
            <a:ext cx="958917" cy="261610"/>
          </a:xfrm>
          <a:prstGeom prst="rect">
            <a:avLst/>
          </a:prstGeom>
          <a:noFill/>
          <a:ln w="3175">
            <a:solidFill>
              <a:schemeClr val="tx1"/>
            </a:solidFill>
          </a:ln>
        </p:spPr>
        <p:txBody>
          <a:bodyPr wrap="square" rtlCol="0">
            <a:spAutoFit/>
          </a:bodyPr>
          <a:lstStyle/>
          <a:p>
            <a:r>
              <a:rPr lang="en-US" sz="1100" b="1" dirty="0"/>
              <a:t>$645 Million</a:t>
            </a:r>
          </a:p>
        </p:txBody>
      </p:sp>
      <p:sp>
        <p:nvSpPr>
          <p:cNvPr id="8" name="TextBox 7">
            <a:extLst>
              <a:ext uri="{FF2B5EF4-FFF2-40B4-BE49-F238E27FC236}">
                <a16:creationId xmlns:a16="http://schemas.microsoft.com/office/drawing/2014/main" id="{FB381450-339E-4A06-BD49-7B5670E33722}"/>
              </a:ext>
            </a:extLst>
          </p:cNvPr>
          <p:cNvSpPr txBox="1"/>
          <p:nvPr/>
        </p:nvSpPr>
        <p:spPr>
          <a:xfrm>
            <a:off x="1020727" y="4841280"/>
            <a:ext cx="1069330" cy="261610"/>
          </a:xfrm>
          <a:prstGeom prst="rect">
            <a:avLst/>
          </a:prstGeom>
          <a:noFill/>
          <a:ln w="3175">
            <a:solidFill>
              <a:schemeClr val="tx1"/>
            </a:solidFill>
          </a:ln>
        </p:spPr>
        <p:txBody>
          <a:bodyPr wrap="square" rtlCol="0">
            <a:spAutoFit/>
          </a:bodyPr>
          <a:lstStyle/>
          <a:p>
            <a:r>
              <a:rPr lang="en-US" sz="1100" b="1" dirty="0"/>
              <a:t>$447 Thousand</a:t>
            </a:r>
          </a:p>
        </p:txBody>
      </p:sp>
      <p:sp>
        <p:nvSpPr>
          <p:cNvPr id="9" name="TextBox 8">
            <a:extLst>
              <a:ext uri="{FF2B5EF4-FFF2-40B4-BE49-F238E27FC236}">
                <a16:creationId xmlns:a16="http://schemas.microsoft.com/office/drawing/2014/main" id="{C3D21CCE-DF67-4402-9515-184017F99A03}"/>
              </a:ext>
            </a:extLst>
          </p:cNvPr>
          <p:cNvSpPr txBox="1"/>
          <p:nvPr/>
        </p:nvSpPr>
        <p:spPr>
          <a:xfrm>
            <a:off x="10608902" y="2901819"/>
            <a:ext cx="550510" cy="261610"/>
          </a:xfrm>
          <a:prstGeom prst="rect">
            <a:avLst/>
          </a:prstGeom>
          <a:noFill/>
          <a:ln w="3175">
            <a:solidFill>
              <a:schemeClr val="tx1"/>
            </a:solidFill>
          </a:ln>
        </p:spPr>
        <p:txBody>
          <a:bodyPr wrap="square" rtlCol="0">
            <a:spAutoFit/>
          </a:bodyPr>
          <a:lstStyle/>
          <a:p>
            <a:r>
              <a:rPr lang="en-US" sz="1100" b="1" dirty="0"/>
              <a:t>0.07%</a:t>
            </a:r>
          </a:p>
        </p:txBody>
      </p:sp>
      <p:sp>
        <p:nvSpPr>
          <p:cNvPr id="10" name="TextBox 9">
            <a:extLst>
              <a:ext uri="{FF2B5EF4-FFF2-40B4-BE49-F238E27FC236}">
                <a16:creationId xmlns:a16="http://schemas.microsoft.com/office/drawing/2014/main" id="{C6886672-751A-42CF-B72C-75C5722D420E}"/>
              </a:ext>
            </a:extLst>
          </p:cNvPr>
          <p:cNvSpPr txBox="1"/>
          <p:nvPr/>
        </p:nvSpPr>
        <p:spPr>
          <a:xfrm>
            <a:off x="1216092" y="5209599"/>
            <a:ext cx="550510" cy="261610"/>
          </a:xfrm>
          <a:prstGeom prst="rect">
            <a:avLst/>
          </a:prstGeom>
          <a:noFill/>
          <a:ln w="3175">
            <a:solidFill>
              <a:schemeClr val="tx1"/>
            </a:solidFill>
          </a:ln>
        </p:spPr>
        <p:txBody>
          <a:bodyPr wrap="square" rtlCol="0">
            <a:spAutoFit/>
          </a:bodyPr>
          <a:lstStyle/>
          <a:p>
            <a:r>
              <a:rPr lang="en-US" sz="1100" b="1" dirty="0"/>
              <a:t>0.07%</a:t>
            </a:r>
          </a:p>
        </p:txBody>
      </p:sp>
    </p:spTree>
    <p:extLst>
      <p:ext uri="{BB962C8B-B14F-4D97-AF65-F5344CB8AC3E}">
        <p14:creationId xmlns:p14="http://schemas.microsoft.com/office/powerpoint/2010/main" val="2234108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5B1736-76D6-4533-97A7-46294CEA6D8F}"/>
              </a:ext>
            </a:extLst>
          </p:cNvPr>
          <p:cNvSpPr>
            <a:spLocks noGrp="1"/>
          </p:cNvSpPr>
          <p:nvPr>
            <p:ph type="sldNum" sz="quarter" idx="12"/>
          </p:nvPr>
        </p:nvSpPr>
        <p:spPr/>
        <p:txBody>
          <a:bodyPr/>
          <a:lstStyle/>
          <a:p>
            <a:fld id="{880B8231-CC4A-40A8-893E-FDE44E97AF53}" type="slidenum">
              <a:rPr lang="en-US" smtClean="0"/>
              <a:t>32</a:t>
            </a:fld>
            <a:endParaRPr lang="en-US"/>
          </a:p>
        </p:txBody>
      </p:sp>
      <p:pic>
        <p:nvPicPr>
          <p:cNvPr id="10" name="Picture 9">
            <a:extLst>
              <a:ext uri="{FF2B5EF4-FFF2-40B4-BE49-F238E27FC236}">
                <a16:creationId xmlns:a16="http://schemas.microsoft.com/office/drawing/2014/main" id="{FDF8449D-101B-4A48-89FA-674313A95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40"/>
            <a:ext cx="12192000" cy="6754091"/>
          </a:xfrm>
          <a:prstGeom prst="rect">
            <a:avLst/>
          </a:prstGeom>
        </p:spPr>
      </p:pic>
      <p:sp>
        <p:nvSpPr>
          <p:cNvPr id="11" name="Rectangle 10">
            <a:extLst>
              <a:ext uri="{FF2B5EF4-FFF2-40B4-BE49-F238E27FC236}">
                <a16:creationId xmlns:a16="http://schemas.microsoft.com/office/drawing/2014/main" id="{417655E3-3001-4D2E-AF93-876FC97D187E}"/>
              </a:ext>
            </a:extLst>
          </p:cNvPr>
          <p:cNvSpPr/>
          <p:nvPr/>
        </p:nvSpPr>
        <p:spPr>
          <a:xfrm>
            <a:off x="0" y="0"/>
            <a:ext cx="1219199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BE55A-E217-4D02-9212-E0E765444F4C}"/>
              </a:ext>
            </a:extLst>
          </p:cNvPr>
          <p:cNvSpPr/>
          <p:nvPr/>
        </p:nvSpPr>
        <p:spPr>
          <a:xfrm>
            <a:off x="10300996" y="550507"/>
            <a:ext cx="1891004" cy="616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34D4CD-1E78-429C-9594-F84761BA11D3}"/>
              </a:ext>
            </a:extLst>
          </p:cNvPr>
          <p:cNvSpPr/>
          <p:nvPr/>
        </p:nvSpPr>
        <p:spPr>
          <a:xfrm>
            <a:off x="0" y="550506"/>
            <a:ext cx="531845" cy="6203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1606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79BA43-89ED-40E6-9E08-C3FB69E714BB}"/>
              </a:ext>
            </a:extLst>
          </p:cNvPr>
          <p:cNvSpPr>
            <a:spLocks noGrp="1"/>
          </p:cNvSpPr>
          <p:nvPr>
            <p:ph type="sldNum" sz="quarter" idx="12"/>
          </p:nvPr>
        </p:nvSpPr>
        <p:spPr/>
        <p:txBody>
          <a:bodyPr/>
          <a:lstStyle/>
          <a:p>
            <a:fld id="{880B8231-CC4A-40A8-893E-FDE44E97AF53}" type="slidenum">
              <a:rPr lang="en-US" smtClean="0"/>
              <a:t>33</a:t>
            </a:fld>
            <a:endParaRPr lang="en-US"/>
          </a:p>
        </p:txBody>
      </p:sp>
      <p:pic>
        <p:nvPicPr>
          <p:cNvPr id="6" name="Picture 5">
            <a:extLst>
              <a:ext uri="{FF2B5EF4-FFF2-40B4-BE49-F238E27FC236}">
                <a16:creationId xmlns:a16="http://schemas.microsoft.com/office/drawing/2014/main" id="{B6C0192E-0207-46CC-81CC-10A64793535F}"/>
              </a:ext>
            </a:extLst>
          </p:cNvPr>
          <p:cNvPicPr>
            <a:picLocks noChangeAspect="1"/>
          </p:cNvPicPr>
          <p:nvPr/>
        </p:nvPicPr>
        <p:blipFill>
          <a:blip r:embed="rId2"/>
          <a:stretch>
            <a:fillRect/>
          </a:stretch>
        </p:blipFill>
        <p:spPr>
          <a:xfrm>
            <a:off x="144011" y="0"/>
            <a:ext cx="11903977" cy="6451134"/>
          </a:xfrm>
          <a:prstGeom prst="rect">
            <a:avLst/>
          </a:prstGeom>
        </p:spPr>
      </p:pic>
    </p:spTree>
    <p:extLst>
      <p:ext uri="{BB962C8B-B14F-4D97-AF65-F5344CB8AC3E}">
        <p14:creationId xmlns:p14="http://schemas.microsoft.com/office/powerpoint/2010/main" val="250660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8CF236-A9E4-4678-BE35-6CA1A9361ED5}"/>
              </a:ext>
            </a:extLst>
          </p:cNvPr>
          <p:cNvSpPr>
            <a:spLocks noGrp="1"/>
          </p:cNvSpPr>
          <p:nvPr>
            <p:ph type="sldNum" sz="quarter" idx="12"/>
          </p:nvPr>
        </p:nvSpPr>
        <p:spPr/>
        <p:txBody>
          <a:bodyPr/>
          <a:lstStyle/>
          <a:p>
            <a:fld id="{880B8231-CC4A-40A8-893E-FDE44E97AF53}" type="slidenum">
              <a:rPr lang="en-US" smtClean="0"/>
              <a:t>34</a:t>
            </a:fld>
            <a:endParaRPr lang="en-US"/>
          </a:p>
        </p:txBody>
      </p:sp>
      <p:graphicFrame>
        <p:nvGraphicFramePr>
          <p:cNvPr id="5" name="Object 4">
            <a:extLst>
              <a:ext uri="{FF2B5EF4-FFF2-40B4-BE49-F238E27FC236}">
                <a16:creationId xmlns:a16="http://schemas.microsoft.com/office/drawing/2014/main" id="{4FB81354-8EB2-411D-9DC7-828118D02476}"/>
              </a:ext>
            </a:extLst>
          </p:cNvPr>
          <p:cNvGraphicFramePr>
            <a:graphicFrameLocks noChangeAspect="1"/>
          </p:cNvGraphicFramePr>
          <p:nvPr>
            <p:extLst>
              <p:ext uri="{D42A27DB-BD31-4B8C-83A1-F6EECF244321}">
                <p14:modId xmlns:p14="http://schemas.microsoft.com/office/powerpoint/2010/main" val="2202565574"/>
              </p:ext>
            </p:extLst>
          </p:nvPr>
        </p:nvGraphicFramePr>
        <p:xfrm>
          <a:off x="98424" y="98425"/>
          <a:ext cx="11990111"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1990111" cy="6623050"/>
                      </a:xfrm>
                      <a:prstGeom prst="rect">
                        <a:avLst/>
                      </a:prstGeom>
                    </p:spPr>
                  </p:pic>
                </p:oleObj>
              </mc:Fallback>
            </mc:AlternateContent>
          </a:graphicData>
        </a:graphic>
      </p:graphicFrame>
    </p:spTree>
    <p:extLst>
      <p:ext uri="{BB962C8B-B14F-4D97-AF65-F5344CB8AC3E}">
        <p14:creationId xmlns:p14="http://schemas.microsoft.com/office/powerpoint/2010/main" val="2173657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930A6F-5FB8-4C70-8D61-3E437ED30C7A}"/>
              </a:ext>
            </a:extLst>
          </p:cNvPr>
          <p:cNvSpPr>
            <a:spLocks noGrp="1"/>
          </p:cNvSpPr>
          <p:nvPr>
            <p:ph type="sldNum" sz="quarter" idx="12"/>
          </p:nvPr>
        </p:nvSpPr>
        <p:spPr/>
        <p:txBody>
          <a:bodyPr/>
          <a:lstStyle/>
          <a:p>
            <a:fld id="{880B8231-CC4A-40A8-893E-FDE44E97AF53}" type="slidenum">
              <a:rPr lang="en-US" smtClean="0"/>
              <a:t>35</a:t>
            </a:fld>
            <a:endParaRPr lang="en-US"/>
          </a:p>
        </p:txBody>
      </p:sp>
      <p:graphicFrame>
        <p:nvGraphicFramePr>
          <p:cNvPr id="5" name="Object 4">
            <a:extLst>
              <a:ext uri="{FF2B5EF4-FFF2-40B4-BE49-F238E27FC236}">
                <a16:creationId xmlns:a16="http://schemas.microsoft.com/office/drawing/2014/main" id="{4749FB80-141F-45C5-8F32-CD14975E71D3}"/>
              </a:ext>
            </a:extLst>
          </p:cNvPr>
          <p:cNvGraphicFramePr>
            <a:graphicFrameLocks noChangeAspect="1"/>
          </p:cNvGraphicFramePr>
          <p:nvPr>
            <p:extLst>
              <p:ext uri="{D42A27DB-BD31-4B8C-83A1-F6EECF244321}">
                <p14:modId xmlns:p14="http://schemas.microsoft.com/office/powerpoint/2010/main" val="504515546"/>
              </p:ext>
            </p:extLst>
          </p:nvPr>
        </p:nvGraphicFramePr>
        <p:xfrm>
          <a:off x="98424" y="98425"/>
          <a:ext cx="12023667"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2023667" cy="6623050"/>
                      </a:xfrm>
                      <a:prstGeom prst="rect">
                        <a:avLst/>
                      </a:prstGeom>
                    </p:spPr>
                  </p:pic>
                </p:oleObj>
              </mc:Fallback>
            </mc:AlternateContent>
          </a:graphicData>
        </a:graphic>
      </p:graphicFrame>
    </p:spTree>
    <p:extLst>
      <p:ext uri="{BB962C8B-B14F-4D97-AF65-F5344CB8AC3E}">
        <p14:creationId xmlns:p14="http://schemas.microsoft.com/office/powerpoint/2010/main" val="84892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3E563-2896-49E5-B722-A0123A3EA1D9}"/>
              </a:ext>
            </a:extLst>
          </p:cNvPr>
          <p:cNvSpPr>
            <a:spLocks noGrp="1"/>
          </p:cNvSpPr>
          <p:nvPr>
            <p:ph type="sldNum" sz="quarter" idx="12"/>
          </p:nvPr>
        </p:nvSpPr>
        <p:spPr/>
        <p:txBody>
          <a:bodyPr/>
          <a:lstStyle/>
          <a:p>
            <a:fld id="{880B8231-CC4A-40A8-893E-FDE44E97AF53}" type="slidenum">
              <a:rPr lang="en-US" smtClean="0"/>
              <a:t>36</a:t>
            </a:fld>
            <a:endParaRPr lang="en-US"/>
          </a:p>
        </p:txBody>
      </p:sp>
      <p:graphicFrame>
        <p:nvGraphicFramePr>
          <p:cNvPr id="5" name="Object 4">
            <a:extLst>
              <a:ext uri="{FF2B5EF4-FFF2-40B4-BE49-F238E27FC236}">
                <a16:creationId xmlns:a16="http://schemas.microsoft.com/office/drawing/2014/main" id="{68AEEC75-5D72-4356-BC99-C66846954360}"/>
              </a:ext>
            </a:extLst>
          </p:cNvPr>
          <p:cNvGraphicFramePr>
            <a:graphicFrameLocks noChangeAspect="1"/>
          </p:cNvGraphicFramePr>
          <p:nvPr>
            <p:extLst>
              <p:ext uri="{D42A27DB-BD31-4B8C-83A1-F6EECF244321}">
                <p14:modId xmlns:p14="http://schemas.microsoft.com/office/powerpoint/2010/main" val="3157845276"/>
              </p:ext>
            </p:extLst>
          </p:nvPr>
        </p:nvGraphicFramePr>
        <p:xfrm>
          <a:off x="98424" y="98425"/>
          <a:ext cx="12093575"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2093575" cy="6623050"/>
                      </a:xfrm>
                      <a:prstGeom prst="rect">
                        <a:avLst/>
                      </a:prstGeom>
                    </p:spPr>
                  </p:pic>
                </p:oleObj>
              </mc:Fallback>
            </mc:AlternateContent>
          </a:graphicData>
        </a:graphic>
      </p:graphicFrame>
    </p:spTree>
    <p:extLst>
      <p:ext uri="{BB962C8B-B14F-4D97-AF65-F5344CB8AC3E}">
        <p14:creationId xmlns:p14="http://schemas.microsoft.com/office/powerpoint/2010/main" val="43080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85876B-2228-44BA-B158-13424CE5D9CF}"/>
              </a:ext>
            </a:extLst>
          </p:cNvPr>
          <p:cNvSpPr>
            <a:spLocks noGrp="1"/>
          </p:cNvSpPr>
          <p:nvPr>
            <p:ph type="sldNum" sz="quarter" idx="12"/>
          </p:nvPr>
        </p:nvSpPr>
        <p:spPr/>
        <p:txBody>
          <a:bodyPr/>
          <a:lstStyle/>
          <a:p>
            <a:fld id="{880B8231-CC4A-40A8-893E-FDE44E97AF53}" type="slidenum">
              <a:rPr lang="en-US" smtClean="0"/>
              <a:t>37</a:t>
            </a:fld>
            <a:endParaRPr lang="en-US"/>
          </a:p>
        </p:txBody>
      </p:sp>
      <p:graphicFrame>
        <p:nvGraphicFramePr>
          <p:cNvPr id="5" name="Object 4">
            <a:extLst>
              <a:ext uri="{FF2B5EF4-FFF2-40B4-BE49-F238E27FC236}">
                <a16:creationId xmlns:a16="http://schemas.microsoft.com/office/drawing/2014/main" id="{2505ACFB-26D4-471F-BF60-809BDE3A90E9}"/>
              </a:ext>
            </a:extLst>
          </p:cNvPr>
          <p:cNvGraphicFramePr>
            <a:graphicFrameLocks noChangeAspect="1"/>
          </p:cNvGraphicFramePr>
          <p:nvPr>
            <p:extLst>
              <p:ext uri="{D42A27DB-BD31-4B8C-83A1-F6EECF244321}">
                <p14:modId xmlns:p14="http://schemas.microsoft.com/office/powerpoint/2010/main" val="3007984431"/>
              </p:ext>
            </p:extLst>
          </p:nvPr>
        </p:nvGraphicFramePr>
        <p:xfrm>
          <a:off x="98425" y="98425"/>
          <a:ext cx="12032056"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5" y="98425"/>
                        <a:ext cx="12032056" cy="6623050"/>
                      </a:xfrm>
                      <a:prstGeom prst="rect">
                        <a:avLst/>
                      </a:prstGeom>
                    </p:spPr>
                  </p:pic>
                </p:oleObj>
              </mc:Fallback>
            </mc:AlternateContent>
          </a:graphicData>
        </a:graphic>
      </p:graphicFrame>
    </p:spTree>
    <p:extLst>
      <p:ext uri="{BB962C8B-B14F-4D97-AF65-F5344CB8AC3E}">
        <p14:creationId xmlns:p14="http://schemas.microsoft.com/office/powerpoint/2010/main" val="131429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4E044E-5A6E-4E63-9F34-A03599989553}"/>
              </a:ext>
            </a:extLst>
          </p:cNvPr>
          <p:cNvSpPr>
            <a:spLocks noGrp="1"/>
          </p:cNvSpPr>
          <p:nvPr>
            <p:ph type="sldNum" sz="quarter" idx="12"/>
          </p:nvPr>
        </p:nvSpPr>
        <p:spPr/>
        <p:txBody>
          <a:bodyPr/>
          <a:lstStyle/>
          <a:p>
            <a:fld id="{880B8231-CC4A-40A8-893E-FDE44E97AF53}" type="slidenum">
              <a:rPr lang="en-US" smtClean="0"/>
              <a:t>38</a:t>
            </a:fld>
            <a:endParaRPr lang="en-US"/>
          </a:p>
        </p:txBody>
      </p:sp>
      <p:graphicFrame>
        <p:nvGraphicFramePr>
          <p:cNvPr id="5" name="Object 4">
            <a:extLst>
              <a:ext uri="{FF2B5EF4-FFF2-40B4-BE49-F238E27FC236}">
                <a16:creationId xmlns:a16="http://schemas.microsoft.com/office/drawing/2014/main" id="{402C23D4-93AF-4010-8D7C-D9312B8F3973}"/>
              </a:ext>
            </a:extLst>
          </p:cNvPr>
          <p:cNvGraphicFramePr>
            <a:graphicFrameLocks noChangeAspect="1"/>
          </p:cNvGraphicFramePr>
          <p:nvPr>
            <p:extLst>
              <p:ext uri="{D42A27DB-BD31-4B8C-83A1-F6EECF244321}">
                <p14:modId xmlns:p14="http://schemas.microsoft.com/office/powerpoint/2010/main" val="2769023787"/>
              </p:ext>
            </p:extLst>
          </p:nvPr>
        </p:nvGraphicFramePr>
        <p:xfrm>
          <a:off x="98425" y="98425"/>
          <a:ext cx="12032056"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5" y="98425"/>
                        <a:ext cx="12032056" cy="6623050"/>
                      </a:xfrm>
                      <a:prstGeom prst="rect">
                        <a:avLst/>
                      </a:prstGeom>
                    </p:spPr>
                  </p:pic>
                </p:oleObj>
              </mc:Fallback>
            </mc:AlternateContent>
          </a:graphicData>
        </a:graphic>
      </p:graphicFrame>
    </p:spTree>
    <p:extLst>
      <p:ext uri="{BB962C8B-B14F-4D97-AF65-F5344CB8AC3E}">
        <p14:creationId xmlns:p14="http://schemas.microsoft.com/office/powerpoint/2010/main" val="2728869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1F0361-456B-481C-A34D-F8263CD72257}"/>
              </a:ext>
            </a:extLst>
          </p:cNvPr>
          <p:cNvSpPr>
            <a:spLocks noGrp="1"/>
          </p:cNvSpPr>
          <p:nvPr>
            <p:ph type="sldNum" sz="quarter" idx="12"/>
          </p:nvPr>
        </p:nvSpPr>
        <p:spPr/>
        <p:txBody>
          <a:bodyPr/>
          <a:lstStyle/>
          <a:p>
            <a:fld id="{880B8231-CC4A-40A8-893E-FDE44E97AF53}" type="slidenum">
              <a:rPr lang="en-US" smtClean="0"/>
              <a:t>39</a:t>
            </a:fld>
            <a:endParaRPr lang="en-US"/>
          </a:p>
        </p:txBody>
      </p:sp>
      <p:graphicFrame>
        <p:nvGraphicFramePr>
          <p:cNvPr id="6" name="Object 5">
            <a:extLst>
              <a:ext uri="{FF2B5EF4-FFF2-40B4-BE49-F238E27FC236}">
                <a16:creationId xmlns:a16="http://schemas.microsoft.com/office/drawing/2014/main" id="{A52A9ED3-88E3-404D-B680-5F8B636D6B8D}"/>
              </a:ext>
            </a:extLst>
          </p:cNvPr>
          <p:cNvGraphicFramePr>
            <a:graphicFrameLocks noChangeAspect="1"/>
          </p:cNvGraphicFramePr>
          <p:nvPr>
            <p:extLst>
              <p:ext uri="{D42A27DB-BD31-4B8C-83A1-F6EECF244321}">
                <p14:modId xmlns:p14="http://schemas.microsoft.com/office/powerpoint/2010/main" val="1118584590"/>
              </p:ext>
            </p:extLst>
          </p:nvPr>
        </p:nvGraphicFramePr>
        <p:xfrm>
          <a:off x="98424" y="98425"/>
          <a:ext cx="11956555" cy="6623050"/>
        </p:xfrm>
        <a:graphic>
          <a:graphicData uri="http://schemas.openxmlformats.org/presentationml/2006/ole">
            <mc:AlternateContent xmlns:mc="http://schemas.openxmlformats.org/markup-compatibility/2006">
              <mc:Choice xmlns:v="urn:schemas-microsoft-com:vml" Requires="v">
                <p:oleObj name="Acrobat Document" r:id="rId2" imgW="7543704" imgH="5829044" progId="Acrobat.Document.DC">
                  <p:embed/>
                </p:oleObj>
              </mc:Choice>
              <mc:Fallback>
                <p:oleObj name="Acrobat Document" r:id="rId2" imgW="7543704" imgH="5829044" progId="Acrobat.Document.DC">
                  <p:embed/>
                  <p:pic>
                    <p:nvPicPr>
                      <p:cNvPr id="0" name=""/>
                      <p:cNvPicPr/>
                      <p:nvPr/>
                    </p:nvPicPr>
                    <p:blipFill>
                      <a:blip r:embed="rId3"/>
                      <a:stretch>
                        <a:fillRect/>
                      </a:stretch>
                    </p:blipFill>
                    <p:spPr>
                      <a:xfrm>
                        <a:off x="98424" y="98425"/>
                        <a:ext cx="11956555" cy="6623050"/>
                      </a:xfrm>
                      <a:prstGeom prst="rect">
                        <a:avLst/>
                      </a:prstGeom>
                    </p:spPr>
                  </p:pic>
                </p:oleObj>
              </mc:Fallback>
            </mc:AlternateContent>
          </a:graphicData>
        </a:graphic>
      </p:graphicFrame>
    </p:spTree>
    <p:extLst>
      <p:ext uri="{BB962C8B-B14F-4D97-AF65-F5344CB8AC3E}">
        <p14:creationId xmlns:p14="http://schemas.microsoft.com/office/powerpoint/2010/main" val="287521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532655608"/>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4</a:t>
            </a:fld>
            <a:endParaRPr lang="en-US"/>
          </a:p>
        </p:txBody>
      </p:sp>
    </p:spTree>
    <p:extLst>
      <p:ext uri="{BB962C8B-B14F-4D97-AF65-F5344CB8AC3E}">
        <p14:creationId xmlns:p14="http://schemas.microsoft.com/office/powerpoint/2010/main" val="2916703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3BE30-6B4E-4C68-912F-1456B81F0C46}"/>
              </a:ext>
            </a:extLst>
          </p:cNvPr>
          <p:cNvSpPr>
            <a:spLocks noGrp="1"/>
          </p:cNvSpPr>
          <p:nvPr>
            <p:ph type="sldNum" sz="quarter" idx="12"/>
          </p:nvPr>
        </p:nvSpPr>
        <p:spPr/>
        <p:txBody>
          <a:bodyPr/>
          <a:lstStyle/>
          <a:p>
            <a:fld id="{880B8231-CC4A-40A8-893E-FDE44E97AF53}" type="slidenum">
              <a:rPr lang="en-US" smtClean="0"/>
              <a:t>40</a:t>
            </a:fld>
            <a:endParaRPr lang="en-US"/>
          </a:p>
        </p:txBody>
      </p:sp>
      <p:sp>
        <p:nvSpPr>
          <p:cNvPr id="5" name="TextBox 4">
            <a:extLst>
              <a:ext uri="{FF2B5EF4-FFF2-40B4-BE49-F238E27FC236}">
                <a16:creationId xmlns:a16="http://schemas.microsoft.com/office/drawing/2014/main" id="{D6EFE2D2-CEA7-40B3-BC21-0B3241B6FAA1}"/>
              </a:ext>
            </a:extLst>
          </p:cNvPr>
          <p:cNvSpPr txBox="1"/>
          <p:nvPr/>
        </p:nvSpPr>
        <p:spPr>
          <a:xfrm>
            <a:off x="880494" y="1405639"/>
            <a:ext cx="1043101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 earned 31% on my investments last year, so why didn’t FRS earn more than 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My investment guy says I should take my money out of DROP and let his company invest it for me. Why shouldn’t I just do that?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Exactly whose brother-in-law is investing our money? How are managers selected? Who is lining their pockets with fees? How are fees kept under control?</a:t>
            </a:r>
          </a:p>
        </p:txBody>
      </p:sp>
      <p:sp>
        <p:nvSpPr>
          <p:cNvPr id="6" name="TextBox 5">
            <a:extLst>
              <a:ext uri="{FF2B5EF4-FFF2-40B4-BE49-F238E27FC236}">
                <a16:creationId xmlns:a16="http://schemas.microsoft.com/office/drawing/2014/main" id="{17256281-2330-4BCF-9131-220F660FFF53}"/>
              </a:ext>
            </a:extLst>
          </p:cNvPr>
          <p:cNvSpPr txBox="1"/>
          <p:nvPr/>
        </p:nvSpPr>
        <p:spPr>
          <a:xfrm>
            <a:off x="2516696" y="864066"/>
            <a:ext cx="6291743" cy="369332"/>
          </a:xfrm>
          <a:prstGeom prst="rect">
            <a:avLst/>
          </a:prstGeom>
          <a:noFill/>
        </p:spPr>
        <p:txBody>
          <a:bodyPr wrap="square" rtlCol="0">
            <a:spAutoFit/>
          </a:bodyPr>
          <a:lstStyle/>
          <a:p>
            <a:pPr algn="ctr"/>
            <a:r>
              <a:rPr lang="en-US" dirty="0"/>
              <a:t>Investment Questions</a:t>
            </a:r>
          </a:p>
        </p:txBody>
      </p:sp>
      <p:sp>
        <p:nvSpPr>
          <p:cNvPr id="7" name="TextBox 6">
            <a:extLst>
              <a:ext uri="{FF2B5EF4-FFF2-40B4-BE49-F238E27FC236}">
                <a16:creationId xmlns:a16="http://schemas.microsoft.com/office/drawing/2014/main" id="{7658716F-6A12-427E-83D6-8DD2F6B7AB35}"/>
              </a:ext>
            </a:extLst>
          </p:cNvPr>
          <p:cNvSpPr txBox="1"/>
          <p:nvPr/>
        </p:nvSpPr>
        <p:spPr>
          <a:xfrm>
            <a:off x="2669097" y="3591889"/>
            <a:ext cx="5719894" cy="369332"/>
          </a:xfrm>
          <a:prstGeom prst="rect">
            <a:avLst/>
          </a:prstGeom>
          <a:noFill/>
        </p:spPr>
        <p:txBody>
          <a:bodyPr wrap="square" rtlCol="0">
            <a:spAutoFit/>
          </a:bodyPr>
          <a:lstStyle/>
          <a:p>
            <a:pPr algn="ctr"/>
            <a:r>
              <a:rPr lang="en-US" dirty="0"/>
              <a:t>Actuarial Questions</a:t>
            </a:r>
          </a:p>
        </p:txBody>
      </p:sp>
      <p:sp>
        <p:nvSpPr>
          <p:cNvPr id="8" name="TextBox 7">
            <a:extLst>
              <a:ext uri="{FF2B5EF4-FFF2-40B4-BE49-F238E27FC236}">
                <a16:creationId xmlns:a16="http://schemas.microsoft.com/office/drawing/2014/main" id="{400628A6-D033-4EBF-A9DD-DC3AE71CA06D}"/>
              </a:ext>
            </a:extLst>
          </p:cNvPr>
          <p:cNvSpPr txBox="1"/>
          <p:nvPr/>
        </p:nvSpPr>
        <p:spPr>
          <a:xfrm>
            <a:off x="881892" y="4208963"/>
            <a:ext cx="1043101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are told every year that our money is safe and the retirement system is sound. Is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Why does the employer contribution rate keep going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the employer contribution rate go down in future years? What about the employee rate?</a:t>
            </a:r>
          </a:p>
        </p:txBody>
      </p:sp>
    </p:spTree>
    <p:extLst>
      <p:ext uri="{BB962C8B-B14F-4D97-AF65-F5344CB8AC3E}">
        <p14:creationId xmlns:p14="http://schemas.microsoft.com/office/powerpoint/2010/main" val="3845885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E517C7-3CD1-4D7D-9578-ECB11F28DCCD}"/>
              </a:ext>
            </a:extLst>
          </p:cNvPr>
          <p:cNvSpPr>
            <a:spLocks noGrp="1"/>
          </p:cNvSpPr>
          <p:nvPr>
            <p:ph type="sldNum" sz="quarter" idx="12"/>
          </p:nvPr>
        </p:nvSpPr>
        <p:spPr/>
        <p:txBody>
          <a:bodyPr/>
          <a:lstStyle/>
          <a:p>
            <a:fld id="{880B8231-CC4A-40A8-893E-FDE44E97AF53}" type="slidenum">
              <a:rPr lang="en-US" smtClean="0"/>
              <a:t>41</a:t>
            </a:fld>
            <a:endParaRPr lang="en-US"/>
          </a:p>
        </p:txBody>
      </p:sp>
      <p:pic>
        <p:nvPicPr>
          <p:cNvPr id="3" name="Picture 2">
            <a:extLst>
              <a:ext uri="{FF2B5EF4-FFF2-40B4-BE49-F238E27FC236}">
                <a16:creationId xmlns:a16="http://schemas.microsoft.com/office/drawing/2014/main" id="{723BF78E-58D9-4332-A1EC-97A535BF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10" y="1760508"/>
            <a:ext cx="3552825" cy="3571875"/>
          </a:xfrm>
          <a:prstGeom prst="rect">
            <a:avLst/>
          </a:prstGeom>
        </p:spPr>
      </p:pic>
      <p:pic>
        <p:nvPicPr>
          <p:cNvPr id="7" name="Picture 6">
            <a:extLst>
              <a:ext uri="{FF2B5EF4-FFF2-40B4-BE49-F238E27FC236}">
                <a16:creationId xmlns:a16="http://schemas.microsoft.com/office/drawing/2014/main" id="{024AF996-7636-4A0A-BE2E-FD2545F1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66" y="2071687"/>
            <a:ext cx="2857500" cy="2714625"/>
          </a:xfrm>
          <a:prstGeom prst="rect">
            <a:avLst/>
          </a:prstGeom>
        </p:spPr>
      </p:pic>
      <p:sp>
        <p:nvSpPr>
          <p:cNvPr id="8" name="TextBox 7">
            <a:extLst>
              <a:ext uri="{FF2B5EF4-FFF2-40B4-BE49-F238E27FC236}">
                <a16:creationId xmlns:a16="http://schemas.microsoft.com/office/drawing/2014/main" id="{44B20E4A-F7D5-475F-90FD-23533756235E}"/>
              </a:ext>
            </a:extLst>
          </p:cNvPr>
          <p:cNvSpPr txBox="1"/>
          <p:nvPr/>
        </p:nvSpPr>
        <p:spPr>
          <a:xfrm>
            <a:off x="2030136" y="713064"/>
            <a:ext cx="7810150" cy="646331"/>
          </a:xfrm>
          <a:prstGeom prst="rect">
            <a:avLst/>
          </a:prstGeom>
          <a:noFill/>
        </p:spPr>
        <p:txBody>
          <a:bodyPr wrap="square" rtlCol="0">
            <a:spAutoFit/>
          </a:bodyPr>
          <a:lstStyle/>
          <a:p>
            <a:r>
              <a:rPr lang="en-US" sz="3600" b="1" dirty="0"/>
              <a:t>FIREFIGHTERS RETIREMENT SYSTEM</a:t>
            </a:r>
          </a:p>
        </p:txBody>
      </p:sp>
      <p:sp>
        <p:nvSpPr>
          <p:cNvPr id="9" name="TextBox 8">
            <a:extLst>
              <a:ext uri="{FF2B5EF4-FFF2-40B4-BE49-F238E27FC236}">
                <a16:creationId xmlns:a16="http://schemas.microsoft.com/office/drawing/2014/main" id="{A3189A83-8C50-4D0B-9CFF-C8163ACEB107}"/>
              </a:ext>
            </a:extLst>
          </p:cNvPr>
          <p:cNvSpPr txBox="1"/>
          <p:nvPr/>
        </p:nvSpPr>
        <p:spPr>
          <a:xfrm>
            <a:off x="511030" y="5813571"/>
            <a:ext cx="10772162" cy="523220"/>
          </a:xfrm>
          <a:prstGeom prst="rect">
            <a:avLst/>
          </a:prstGeom>
          <a:noFill/>
        </p:spPr>
        <p:txBody>
          <a:bodyPr wrap="square" rtlCol="0">
            <a:spAutoFit/>
          </a:bodyPr>
          <a:lstStyle/>
          <a:p>
            <a:r>
              <a:rPr lang="en-US" sz="2800" dirty="0"/>
              <a:t>Phone-  (225) 925-4060	   Email-  </a:t>
            </a:r>
            <a:r>
              <a:rPr lang="en-US" sz="2800" dirty="0">
                <a:hlinkClick r:id="rId4"/>
              </a:rPr>
              <a:t>fireret@ffret.com</a:t>
            </a:r>
            <a:r>
              <a:rPr lang="en-US" sz="2800" dirty="0"/>
              <a:t>	   URL- ffret.com</a:t>
            </a:r>
          </a:p>
        </p:txBody>
      </p:sp>
    </p:spTree>
    <p:extLst>
      <p:ext uri="{BB962C8B-B14F-4D97-AF65-F5344CB8AC3E}">
        <p14:creationId xmlns:p14="http://schemas.microsoft.com/office/powerpoint/2010/main" val="45236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55343359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5</a:t>
            </a:fld>
            <a:endParaRPr lang="en-US"/>
          </a:p>
        </p:txBody>
      </p:sp>
    </p:spTree>
    <p:extLst>
      <p:ext uri="{BB962C8B-B14F-4D97-AF65-F5344CB8AC3E}">
        <p14:creationId xmlns:p14="http://schemas.microsoft.com/office/powerpoint/2010/main" val="378909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3598599545"/>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6</a:t>
            </a:fld>
            <a:endParaRPr lang="en-US"/>
          </a:p>
        </p:txBody>
      </p:sp>
    </p:spTree>
    <p:extLst>
      <p:ext uri="{BB962C8B-B14F-4D97-AF65-F5344CB8AC3E}">
        <p14:creationId xmlns:p14="http://schemas.microsoft.com/office/powerpoint/2010/main" val="104304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1595974561"/>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CE3D65D1-603E-4916-9EA8-2CDDAA0810CF}"/>
              </a:ext>
            </a:extLst>
          </p:cNvPr>
          <p:cNvCxnSpPr>
            <a:cxnSpLocks/>
          </p:cNvCxnSpPr>
          <p:nvPr/>
        </p:nvCxnSpPr>
        <p:spPr>
          <a:xfrm>
            <a:off x="6876661" y="2033944"/>
            <a:ext cx="895739" cy="168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7</a:t>
            </a:fld>
            <a:endParaRPr lang="en-US"/>
          </a:p>
        </p:txBody>
      </p:sp>
    </p:spTree>
    <p:extLst>
      <p:ext uri="{BB962C8B-B14F-4D97-AF65-F5344CB8AC3E}">
        <p14:creationId xmlns:p14="http://schemas.microsoft.com/office/powerpoint/2010/main" val="40210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761649480"/>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a:extLst>
              <a:ext uri="{FF2B5EF4-FFF2-40B4-BE49-F238E27FC236}">
                <a16:creationId xmlns:a16="http://schemas.microsoft.com/office/drawing/2014/main" id="{EF320C9B-CFB9-4BAE-BD88-7E4186FF41A7}"/>
              </a:ext>
            </a:extLst>
          </p:cNvPr>
          <p:cNvCxnSpPr>
            <a:cxnSpLocks/>
          </p:cNvCxnSpPr>
          <p:nvPr/>
        </p:nvCxnSpPr>
        <p:spPr>
          <a:xfrm>
            <a:off x="10002416" y="1520890"/>
            <a:ext cx="933062" cy="17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854524-3310-40C1-8635-31AE6566C7F3}"/>
              </a:ext>
            </a:extLst>
          </p:cNvPr>
          <p:cNvSpPr txBox="1"/>
          <p:nvPr/>
        </p:nvSpPr>
        <p:spPr>
          <a:xfrm>
            <a:off x="9882647" y="2690887"/>
            <a:ext cx="494046" cy="253916"/>
          </a:xfrm>
          <a:prstGeom prst="rect">
            <a:avLst/>
          </a:prstGeom>
          <a:noFill/>
          <a:ln w="3175">
            <a:solidFill>
              <a:schemeClr val="tx1"/>
            </a:solidFill>
          </a:ln>
        </p:spPr>
        <p:txBody>
          <a:bodyPr wrap="none" rtlCol="0">
            <a:spAutoFit/>
          </a:bodyPr>
          <a:lstStyle/>
          <a:p>
            <a:r>
              <a:rPr lang="en-US" sz="1050" dirty="0"/>
              <a:t>25.25</a:t>
            </a:r>
          </a:p>
        </p:txBody>
      </p:sp>
      <p:sp>
        <p:nvSpPr>
          <p:cNvPr id="23" name="Slide Number Placeholder 22">
            <a:extLst>
              <a:ext uri="{FF2B5EF4-FFF2-40B4-BE49-F238E27FC236}">
                <a16:creationId xmlns:a16="http://schemas.microsoft.com/office/drawing/2014/main" id="{A7F6BA74-889A-4DB8-BF4A-B4BC48680F6B}"/>
              </a:ext>
            </a:extLst>
          </p:cNvPr>
          <p:cNvSpPr>
            <a:spLocks noGrp="1"/>
          </p:cNvSpPr>
          <p:nvPr>
            <p:ph type="sldNum" sz="quarter" idx="12"/>
          </p:nvPr>
        </p:nvSpPr>
        <p:spPr/>
        <p:txBody>
          <a:bodyPr/>
          <a:lstStyle/>
          <a:p>
            <a:fld id="{880B8231-CC4A-40A8-893E-FDE44E97AF53}" type="slidenum">
              <a:rPr lang="en-US" smtClean="0"/>
              <a:t>8</a:t>
            </a:fld>
            <a:endParaRPr lang="en-US"/>
          </a:p>
        </p:txBody>
      </p:sp>
    </p:spTree>
    <p:extLst>
      <p:ext uri="{BB962C8B-B14F-4D97-AF65-F5344CB8AC3E}">
        <p14:creationId xmlns:p14="http://schemas.microsoft.com/office/powerpoint/2010/main" val="415354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40DADF6-E4B2-49E3-B81B-7D6B29FB999A}"/>
              </a:ext>
            </a:extLst>
          </p:cNvPr>
          <p:cNvGraphicFramePr>
            <a:graphicFrameLocks/>
          </p:cNvGraphicFramePr>
          <p:nvPr>
            <p:extLst>
              <p:ext uri="{D42A27DB-BD31-4B8C-83A1-F6EECF244321}">
                <p14:modId xmlns:p14="http://schemas.microsoft.com/office/powerpoint/2010/main" val="2098472819"/>
              </p:ext>
            </p:extLst>
          </p:nvPr>
        </p:nvGraphicFramePr>
        <p:xfrm>
          <a:off x="654340" y="562062"/>
          <a:ext cx="10704353" cy="55619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5DBD85F-5B30-4D59-94AB-08EE882EF550}"/>
              </a:ext>
            </a:extLst>
          </p:cNvPr>
          <p:cNvSpPr txBox="1"/>
          <p:nvPr/>
        </p:nvSpPr>
        <p:spPr>
          <a:xfrm>
            <a:off x="1586204" y="4180114"/>
            <a:ext cx="425116" cy="253916"/>
          </a:xfrm>
          <a:prstGeom prst="rect">
            <a:avLst/>
          </a:prstGeom>
          <a:noFill/>
          <a:ln>
            <a:solidFill>
              <a:schemeClr val="tx1"/>
            </a:solidFill>
          </a:ln>
        </p:spPr>
        <p:txBody>
          <a:bodyPr wrap="none" rtlCol="0">
            <a:spAutoFit/>
          </a:bodyPr>
          <a:lstStyle/>
          <a:p>
            <a:r>
              <a:rPr lang="en-US" sz="1050" dirty="0"/>
              <a:t>9.00</a:t>
            </a:r>
          </a:p>
        </p:txBody>
      </p:sp>
      <p:cxnSp>
        <p:nvCxnSpPr>
          <p:cNvPr id="5" name="Straight Arrow Connector 4">
            <a:extLst>
              <a:ext uri="{FF2B5EF4-FFF2-40B4-BE49-F238E27FC236}">
                <a16:creationId xmlns:a16="http://schemas.microsoft.com/office/drawing/2014/main" id="{B9DCD712-C796-40E3-88B4-9D8874A3DA10}"/>
              </a:ext>
            </a:extLst>
          </p:cNvPr>
          <p:cNvCxnSpPr>
            <a:cxnSpLocks/>
          </p:cNvCxnSpPr>
          <p:nvPr/>
        </p:nvCxnSpPr>
        <p:spPr>
          <a:xfrm>
            <a:off x="2062330" y="2686723"/>
            <a:ext cx="531580" cy="742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75EF2686-FAC4-4B00-BB16-80BA435561A1}"/>
              </a:ext>
            </a:extLst>
          </p:cNvPr>
          <p:cNvSpPr txBox="1"/>
          <p:nvPr/>
        </p:nvSpPr>
        <p:spPr>
          <a:xfrm>
            <a:off x="2254900" y="1782148"/>
            <a:ext cx="507932" cy="251796"/>
          </a:xfrm>
          <a:prstGeom prst="rect">
            <a:avLst/>
          </a:prstGeom>
          <a:ln w="31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t>24.00</a:t>
            </a:r>
          </a:p>
        </p:txBody>
      </p:sp>
      <p:cxnSp>
        <p:nvCxnSpPr>
          <p:cNvPr id="8" name="Straight Arrow Connector 7">
            <a:extLst>
              <a:ext uri="{FF2B5EF4-FFF2-40B4-BE49-F238E27FC236}">
                <a16:creationId xmlns:a16="http://schemas.microsoft.com/office/drawing/2014/main" id="{0A0A6C78-2FED-4038-8533-87CB54FFE83D}"/>
              </a:ext>
            </a:extLst>
          </p:cNvPr>
          <p:cNvCxnSpPr>
            <a:cxnSpLocks/>
          </p:cNvCxnSpPr>
          <p:nvPr/>
        </p:nvCxnSpPr>
        <p:spPr>
          <a:xfrm>
            <a:off x="2762832" y="2033944"/>
            <a:ext cx="698825" cy="7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8EA2DB0-0D50-49EE-B637-1683D0F54FBB}"/>
              </a:ext>
            </a:extLst>
          </p:cNvPr>
          <p:cNvCxnSpPr>
            <a:cxnSpLocks/>
          </p:cNvCxnSpPr>
          <p:nvPr/>
        </p:nvCxnSpPr>
        <p:spPr>
          <a:xfrm>
            <a:off x="2065403" y="5149985"/>
            <a:ext cx="66759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C2834956-BA16-4F1F-895B-1939BE80FCD7}"/>
              </a:ext>
            </a:extLst>
          </p:cNvPr>
          <p:cNvSpPr>
            <a:spLocks noGrp="1"/>
          </p:cNvSpPr>
          <p:nvPr>
            <p:ph type="sldNum" sz="quarter" idx="12"/>
          </p:nvPr>
        </p:nvSpPr>
        <p:spPr/>
        <p:txBody>
          <a:bodyPr/>
          <a:lstStyle/>
          <a:p>
            <a:fld id="{880B8231-CC4A-40A8-893E-FDE44E97AF53}" type="slidenum">
              <a:rPr lang="en-US" smtClean="0"/>
              <a:t>9</a:t>
            </a:fld>
            <a:endParaRPr lang="en-US"/>
          </a:p>
        </p:txBody>
      </p:sp>
      <p:sp>
        <p:nvSpPr>
          <p:cNvPr id="3" name="Freeform: Shape 2">
            <a:extLst>
              <a:ext uri="{FF2B5EF4-FFF2-40B4-BE49-F238E27FC236}">
                <a16:creationId xmlns:a16="http://schemas.microsoft.com/office/drawing/2014/main" id="{E8DB1FE9-DBDF-403B-9F95-9E9F0000F321}"/>
              </a:ext>
            </a:extLst>
          </p:cNvPr>
          <p:cNvSpPr/>
          <p:nvPr/>
        </p:nvSpPr>
        <p:spPr>
          <a:xfrm>
            <a:off x="2265028" y="2902591"/>
            <a:ext cx="1224792" cy="1627464"/>
          </a:xfrm>
          <a:custGeom>
            <a:avLst/>
            <a:gdLst>
              <a:gd name="connsiteX0" fmla="*/ 0 w 1224792"/>
              <a:gd name="connsiteY0" fmla="*/ 1627464 h 1627464"/>
              <a:gd name="connsiteX1" fmla="*/ 411060 w 1224792"/>
              <a:gd name="connsiteY1" fmla="*/ 629174 h 1627464"/>
              <a:gd name="connsiteX2" fmla="*/ 1224792 w 1224792"/>
              <a:gd name="connsiteY2" fmla="*/ 0 h 1627464"/>
              <a:gd name="connsiteX3" fmla="*/ 1191236 w 1224792"/>
              <a:gd name="connsiteY3" fmla="*/ 1593908 h 1627464"/>
              <a:gd name="connsiteX4" fmla="*/ 0 w 1224792"/>
              <a:gd name="connsiteY4" fmla="*/ 1627464 h 16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792" h="1627464">
                <a:moveTo>
                  <a:pt x="0" y="1627464"/>
                </a:moveTo>
                <a:lnTo>
                  <a:pt x="411060" y="629174"/>
                </a:lnTo>
                <a:lnTo>
                  <a:pt x="1224792" y="0"/>
                </a:lnTo>
                <a:lnTo>
                  <a:pt x="1191236" y="1593908"/>
                </a:lnTo>
                <a:lnTo>
                  <a:pt x="0" y="1627464"/>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642D7D-E6D0-4474-8555-DDF247CD1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607" y="2969707"/>
            <a:ext cx="2385970" cy="2487333"/>
          </a:xfrm>
          <a:prstGeom prst="rect">
            <a:avLst/>
          </a:prstGeom>
        </p:spPr>
      </p:pic>
      <p:cxnSp>
        <p:nvCxnSpPr>
          <p:cNvPr id="17" name="Straight Connector 16">
            <a:extLst>
              <a:ext uri="{FF2B5EF4-FFF2-40B4-BE49-F238E27FC236}">
                <a16:creationId xmlns:a16="http://schemas.microsoft.com/office/drawing/2014/main" id="{2E28E0EB-0B9A-4007-AB5F-C0C4CAA23632}"/>
              </a:ext>
            </a:extLst>
          </p:cNvPr>
          <p:cNvCxnSpPr>
            <a:cxnSpLocks/>
          </p:cNvCxnSpPr>
          <p:nvPr/>
        </p:nvCxnSpPr>
        <p:spPr>
          <a:xfrm>
            <a:off x="2062330" y="4655890"/>
            <a:ext cx="0" cy="50248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753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688</Words>
  <Application>Microsoft Office PowerPoint</Application>
  <PresentationFormat>Widescreen</PresentationFormat>
  <Paragraphs>196</Paragraphs>
  <Slides>41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Stockstill</dc:creator>
  <cp:lastModifiedBy>Steven Stockstill</cp:lastModifiedBy>
  <cp:revision>187</cp:revision>
  <cp:lastPrinted>2022-02-18T17:22:23Z</cp:lastPrinted>
  <dcterms:created xsi:type="dcterms:W3CDTF">2021-12-16T19:48:04Z</dcterms:created>
  <dcterms:modified xsi:type="dcterms:W3CDTF">2023-04-24T21:19:24Z</dcterms:modified>
</cp:coreProperties>
</file>